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ppt/ink/ink6.xml" ContentType="application/inkml+xml"/>
  <Override PartName="/ppt/ink/ink7.xml" ContentType="application/inkml+xml"/>
  <Override PartName="/ppt/ink/ink8.xml" ContentType="application/inkml+xml"/>
  <Override PartName="/ppt/ink/ink9.xml" ContentType="application/inkml+xml"/>
  <Override PartName="/ppt/ink/ink10.xml" ContentType="application/inkml+xml"/>
  <Override PartName="/ppt/ink/ink11.xml" ContentType="application/inkml+xml"/>
  <Override PartName="/ppt/ink/ink12.xml" ContentType="application/inkml+xml"/>
  <Override PartName="/ppt/ink/ink13.xml" ContentType="application/inkml+xml"/>
  <Override PartName="/ppt/ink/ink14.xml" ContentType="application/inkml+xml"/>
  <Override PartName="/ppt/ink/ink15.xml" ContentType="application/inkml+xml"/>
  <Override PartName="/ppt/ink/ink16.xml" ContentType="application/inkml+xml"/>
  <Override PartName="/ppt/ink/ink17.xml" ContentType="application/inkml+xml"/>
  <Override PartName="/ppt/ink/ink18.xml" ContentType="application/inkml+xml"/>
  <Override PartName="/ppt/ink/ink19.xml" ContentType="application/inkml+xml"/>
  <Override PartName="/ppt/ink/ink20.xml" ContentType="application/inkml+xml"/>
  <Override PartName="/ppt/ink/ink21.xml" ContentType="application/inkml+xml"/>
  <Override PartName="/ppt/ink/ink22.xml" ContentType="application/inkml+xml"/>
  <Override PartName="/ppt/ink/ink23.xml" ContentType="application/inkml+xml"/>
  <Override PartName="/ppt/ink/ink24.xml" ContentType="application/inkml+xml"/>
  <Override PartName="/ppt/ink/ink25.xml" ContentType="application/inkml+xml"/>
  <Override PartName="/ppt/ink/ink26.xml" ContentType="application/inkml+xml"/>
  <Override PartName="/ppt/ink/ink27.xml" ContentType="application/inkml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65" r:id="rId2"/>
    <p:sldId id="268" r:id="rId3"/>
    <p:sldId id="264" r:id="rId4"/>
    <p:sldId id="259" r:id="rId5"/>
    <p:sldId id="260" r:id="rId6"/>
    <p:sldId id="299" r:id="rId7"/>
    <p:sldId id="300" r:id="rId8"/>
    <p:sldId id="262" r:id="rId9"/>
    <p:sldId id="263" r:id="rId10"/>
    <p:sldId id="267" r:id="rId11"/>
    <p:sldId id="269" r:id="rId12"/>
    <p:sldId id="270" r:id="rId13"/>
    <p:sldId id="306" r:id="rId14"/>
    <p:sldId id="302" r:id="rId15"/>
    <p:sldId id="312" r:id="rId16"/>
    <p:sldId id="305" r:id="rId17"/>
    <p:sldId id="271" r:id="rId18"/>
    <p:sldId id="273" r:id="rId19"/>
    <p:sldId id="275" r:id="rId20"/>
    <p:sldId id="277" r:id="rId21"/>
    <p:sldId id="309" r:id="rId22"/>
    <p:sldId id="310" r:id="rId23"/>
    <p:sldId id="304" r:id="rId24"/>
    <p:sldId id="272" r:id="rId25"/>
    <p:sldId id="274" r:id="rId26"/>
    <p:sldId id="276" r:id="rId27"/>
    <p:sldId id="278" r:id="rId28"/>
    <p:sldId id="313" r:id="rId29"/>
    <p:sldId id="266" r:id="rId30"/>
    <p:sldId id="307" r:id="rId31"/>
    <p:sldId id="308" r:id="rId32"/>
    <p:sldId id="279" r:id="rId33"/>
    <p:sldId id="298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3" autoAdjust="0"/>
    <p:restoredTop sz="90452" autoAdjust="0"/>
  </p:normalViewPr>
  <p:slideViewPr>
    <p:cSldViewPr snapToGrid="0">
      <p:cViewPr varScale="1">
        <p:scale>
          <a:sx n="78" d="100"/>
          <a:sy n="78" d="100"/>
        </p:scale>
        <p:origin x="878" y="6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0:43.561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24575,'20'8'0,"-1"1"0,33 19 0,-17-8 0,163 107 0,-31-17 0,-133-89 0,-2 2 0,0 1 0,-1 2 0,43 47 0,-17-17 0,-34-35 0,32 39 0,50 51 0,-83-83-455,2-1 0,40 37 0,-51-54-6371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0:44.9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24575,'16'2'0,"-1"0"0,1 1 0,-1 1 0,0 1 0,0 0 0,0 1 0,0 0 0,15 10 0,3 0 0,155 83 0,-156-82 0,-24-14 0,0 1 0,-1 0 0,0 1 0,0-1 0,0 1 0,-1 1 0,1-1 0,6 9 0,37 39 0,-34-37 0,0 1 0,19 26 0,17 21-57,-33-43-1251,-8-8-5518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0:48.946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24575,'4'5'0,"7"2"0,6 3 0,5 2 0,-2 2 0,1-1 0,-3 2 0,0-1 0,1-4 0,-2 2 0,1-2 0,-4 3 0,2-2 0,-3-1-8191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0:50.5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24575,'5'9'0,"10"13"0,13 12 0,6 0 0,-3-1 0,-1-1 0,-3-7 0,-4-2 0,-3-6 0,-3 0 0,-6 1 0,1-2 0,-2 1 0,2-3 0,-1-3-8191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0:52.092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24575,'21'0'0,"0"1"0,-1 1 0,1 0 0,-1 2 0,0 0 0,0 2 0,0 0 0,-1 1 0,0 1 0,19 11 0,-27-14 0,1-1 0,0 0 0,1-1 0,-1 0 0,1 0 0,-1-2 0,1 0 0,18 0 0,-12-1 0,0 2 0,34 6 0,-32-3-1365,-2 0-5461</inkml:trace>
</inkml:ink>
</file>

<file path=ppt/ink/ink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0:53.9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1 105 24575,'4'0'0,"12"0"0,16 0 0,8 0 0,2 0 0,-6-5 0,-5-1 0,-3 0 0,-6-3 0,-2-1 0,0 2 0,2 2 0,-4-2 0,1-1 0,-4-2 0,1 0 0,2 2 0,-1 2-8191</inkml:trace>
</inkml:ink>
</file>

<file path=ppt/ink/ink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01.75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111 1 24575,'0'680'0,"-4"-609"0,-3 1 0,-24 106 0,16-107 0,3 2 0,-3 96 0,2-23 0,0-4 0,12 311 89,2-213-1543,-1-216-5372</inkml:trace>
</inkml:ink>
</file>

<file path=ppt/ink/ink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03.7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24575,'5'76'0,"2"0"0,35 147 0,-17-107 0,-15-70 0,-3-13 0,-1 1 0,3 61 0,-10 844 0,-1-898 0,-10 59 0,-2 28 0,12-105 4,-1 0-1,-2 0 0,0-1 0,-8 23 1,-3 11-1386,11-33-5444</inkml:trace>
</inkml:ink>
</file>

<file path=ppt/ink/ink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05.3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24575,'4'62'0,"2"0"0,3-1 0,18 66 0,6 35 0,-18-65 0,3 186 0,-16-77 0,-6 166 0,-1-316 0,-17 68 0,-5 42 0,25-133 0,0 3 0,-13 65 0,1-36-1365,7-49-5461</inkml:trace>
</inkml:ink>
</file>

<file path=ppt/ink/ink1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06.72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24575,'0'1907'-1365,"0"-1884"-5461</inkml:trace>
</inkml:ink>
</file>

<file path=ppt/ink/ink1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08.165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28 1 24575,'0'1714'0,"-1"-1694"0,-1 1 0,-9 37 0,7-36 0,0 1 0,-2 25 0,7 306-1365,-1-327-5461</inkml:trace>
</inkml:ink>
</file>

<file path=ppt/ink/ink1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10.203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0 24575,'2'4'0,"0"0"0,1 0 0,-1 0 0,-1 0 0,1 0 0,0 0 0,-1 0 0,0 1 0,1 8 0,2 4 0,52 262 0,-41-191 0,5 35 0,-6 1 0,-2 133 0,-13 494 0,-1-727 0,-1 0 0,0-1 0,-2 1 0,-9 26 0,-9 49 0,21-87 0,-1 1 0,0-1 0,-1 0 0,0-1 0,0 1 0,-2-1 0,-6 13 0,8-16-151,0 0-1,1 0 0,0 1 0,1-1 1,0 1-1,0 0 0,1 0 1,-1 9-1,1 5-6674</inkml:trace>
</inkml:ink>
</file>

<file path=ppt/ink/ink1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11.63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24575,'17'452'0,"-4"313"0,-15-480 0,2 343-1365,0-605-5461</inkml:trace>
</inkml:ink>
</file>

<file path=ppt/ink/ink1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13.23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24575,'0'5'0,"0"6"0,0 6 0,5 0 0,-4-3 0,-1-3-8191</inkml:trace>
</inkml:ink>
</file>

<file path=ppt/ink/ink1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14.84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78 48 24575,'-5'0'0,"-1"-5"0,-5-6 0,-5-2 0,-4 2 0,1 3-8191</inkml:trace>
</inkml:ink>
</file>

<file path=ppt/ink/ink1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16.3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35 24575,'0'4'0,"0"7"0,0-3 0,5-9 0,1-7 0,0-9 0,-6 0 0,-3 2-8191</inkml:trace>
</inkml:ink>
</file>

<file path=ppt/ink/ink1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17.55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30 1 24575,'0'4'0,"0"7"0,-5 15 0,-1 9 0,0 2 0,1-1 0,2 0 0,1-3 0,0-2 0,2-2 0,5-5 0,6-16 0,1-20 0,-1-12 0,-3-6 0,-2 2-8191</inkml:trace>
</inkml:ink>
</file>

<file path=ppt/ink/ink18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20.7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24575,'4'1'0,"0"1"0,0-1 0,0 1 0,-1 0 0,1 0 0,0 1 0,-1-1 0,1 1 0,-1 0 0,0 0 0,6 6 0,2 2 0,38 29 0,3-3 0,79 46 0,121 47 0,-203-106 0,56 39 0,-62-35 0,16-1-1365,-44-20-5461</inkml:trace>
</inkml:ink>
</file>

<file path=ppt/ink/ink19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22.1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0 24575,'4'0'0,"7"0"0,6 0 0,5 0 0,-1 5 0,0 1 0,1 5 0,2 0 0,1-2 0,2 3 0,0-1 0,-4 2 0,-1 0 0,-5-4-8191</inkml:trace>
</inkml:ink>
</file>

<file path=ppt/ink/ink20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27.044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1 1 24575,'5'0'0,"10"4"0,18 7 0,12 1 0,3-1 0,-2 2 0,-4-1 0,-9 2 0,-6-2 0,-2-2 0,-6 2 0,-1-2 0,1-2 0,2-2 0,-3 2 0,1 0 0,1-2 0,-3-1-8191</inkml:trace>
</inkml:ink>
</file>

<file path=ppt/ink/ink2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28.38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328 1 24575,'-11'9'0,"0"0"0,-1-1 0,-23 13 0,20-13 0,1 1 0,-17 13 0,8 0 0,1 1 0,1 0 0,-29 42 0,37-47 0,-12 12 31,18-23-310,1 0-1,-1 1 1,2 0 0,-7 11 0,4-3-6547</inkml:trace>
</inkml:ink>
</file>

<file path=ppt/ink/ink2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30.370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0 24575,'5'0'0,"6"0"0,6 0 0,5 0 0,3 0 0,2 0 0,1 0 0,1 0 0,0 0 0,0 0 0,-1 5 0,0 1 0,-5 0-8191</inkml:trace>
</inkml:ink>
</file>

<file path=ppt/ink/ink2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31.527"/>
    </inkml:context>
    <inkml:brush xml:id="br0">
      <inkml:brushProperty name="width" value="0.05" units="cm"/>
      <inkml:brushProperty name="height" value="0.05" units="cm"/>
      <inkml:brushProperty name="color" value="#E71224"/>
    </inkml:brush>
  </inkml:definitions>
  <inkml:trace contextRef="#ctx0" brushRef="#br0">0 29 24575,'5'0'0,"6"0"0,1-5 0,8-1 0,6 0 0,7 1 0,7 2 0,3 1 0,2 1 0,-1 0 0,6 1 0,-2 0 0,-3 1 0,-5-1 0,-5 0 0,-8 0-8191</inkml:trace>
</inkml:ink>
</file>

<file path=ppt/ink/ink2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34.784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0 24575,'0'0'-8191</inkml:trace>
</inkml:ink>
</file>

<file path=ppt/ink/ink2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35.819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1 24575,'0'0'-8191</inkml:trace>
</inkml:ink>
</file>

<file path=ppt/ink/ink26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43.618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0 44 24575,'5'0'0,"2"-5"0,4-1 0,4 0 0,1-3 0,-8-1 0,-9 2 0</inkml:trace>
</inkml:ink>
</file>

<file path=ppt/ink/ink27.xml><?xml version="1.0" encoding="utf-8"?>
<inkml:ink xmlns:inkml="http://www.w3.org/2003/InkML">
  <inkml:definitions>
    <inkml:context xml:id="ctx0">
      <inkml:inkSource xml:id="inkSrc0">
        <inkml:traceFormat>
          <inkml:channel name="X" type="integer" min="-2.14748E9" max="2.14748E9" units="cm"/>
          <inkml:channel name="Y" type="integer" min="-2.14748E9" max="2.14748E9" units="cm"/>
          <inkml:channel name="F" type="integer" max="32767" units="dev"/>
        </inkml:traceFormat>
        <inkml:channelProperties>
          <inkml:channelProperty channel="X" name="resolution" value="1000" units="1/cm"/>
          <inkml:channelProperty channel="Y" name="resolution" value="1000" units="1/cm"/>
          <inkml:channelProperty channel="F" name="resolution" value="0" units="1/dev"/>
        </inkml:channelProperties>
      </inkml:inkSource>
      <inkml:timestamp xml:id="ts0" timeString="2023-06-21T14:31:45.540"/>
    </inkml:context>
    <inkml:brush xml:id="br0">
      <inkml:brushProperty name="width" value="0.05" units="cm"/>
      <inkml:brushProperty name="height" value="0.05" units="cm"/>
    </inkml:brush>
  </inkml:definitions>
  <inkml:trace contextRef="#ctx0" brushRef="#br0">1 1 24575,'5'0'0,"6"0"0,6 0 0,0 4 0,2 3 0,-7-1 0,-10-2 0,-6 5 0</inkml:trace>
</inkml:ink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C044422-79A6-4016-91E9-3EC8D2C1A78F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9C50902-2498-4A87-915E-A60F399954C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99524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C50902-2498-4A87-915E-A60F399954C6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81132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C50902-2498-4A87-915E-A60F399954C6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494914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2D97-F275-4A74-A064-D14C0C82C38B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7216902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2D97-F275-4A74-A064-D14C0C82C38B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40818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C50902-2498-4A87-915E-A60F399954C6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727970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2D97-F275-4A74-A064-D14C0C82C38B}" type="slidenum">
              <a:rPr lang="en-GB" smtClean="0"/>
              <a:t>14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1512611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2D97-F275-4A74-A064-D14C0C82C38B}" type="slidenum">
              <a:rPr lang="en-GB" smtClean="0"/>
              <a:t>15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720345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C50902-2498-4A87-915E-A60F399954C6}" type="slidenum">
              <a:rPr lang="en-GB" smtClean="0"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910113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9C50902-2498-4A87-915E-A60F399954C6}" type="slidenum">
              <a:rPr lang="en-GB" smtClean="0"/>
              <a:t>20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9229123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E3BD2-77C1-41AA-A5B1-8F2EC4ECA832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20850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E3BD2-77C1-41AA-A5B1-8F2EC4ECA832}" type="slidenum">
              <a:rPr lang="en-GB" smtClean="0"/>
              <a:t>22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975041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2D97-F275-4A74-A064-D14C0C82C38B}" type="slidenum">
              <a:rPr lang="en-GB" smtClean="0"/>
              <a:t>28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36145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D4B2D97-F275-4A74-A064-D14C0C82C38B}" type="slidenum">
              <a:rPr lang="en-GB" smtClean="0"/>
              <a:t>29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438529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E3BD2-77C1-41AA-A5B1-8F2EC4ECA832}" type="slidenum">
              <a:rPr lang="en-GB" smtClean="0"/>
              <a:t>30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173921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,89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7AEE3BD2-77C1-41AA-A5B1-8F2EC4ECA832}" type="slidenum">
              <a:rPr lang="en-GB" smtClean="0"/>
              <a:t>31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66182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C41745-9743-4B29-AEFF-EB6EBAF7AD9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D774C3D-8B28-4DCA-8A82-53E0D77A24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71BF51-CF57-4F7E-B9F2-2F6FF7FC7A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5D9CD7E-141A-4843-A754-E7AD8AAFE4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4E181F-1C10-416E-BFD1-84E15C15BC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3988886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FB1ED61-CFEE-4E67-898F-66E59C7AB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EA780E2-2DF6-4E55-BCDF-C0601D30324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CF192F2-A3F3-4271-84AC-51FBD65FCDC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19322C9-636A-48B8-82B5-8CB9D1C65D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E65CF6-70B8-4B93-B77E-81A95927F0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94447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537D1A-8D3E-4CB8-8B2B-25517825839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9A7FEAE-2085-40F6-8685-5EBA85BEE91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E0BD46F-CB79-4C08-BD5E-2D5192C1AE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A7F04C7-1BAF-45E4-A879-134F14ED39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2AAE57B-0E55-4DAB-BC92-6E2E29D39C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253354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9AA37B6-A8EF-491B-BA99-38EDCC6969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14CE3E-1DB3-4322-93E9-C83325C97694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B3FFF40-6465-4569-98D5-B6C52CC8EC8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AB015AD-CBF4-4C7A-A24B-092A5F8B8F5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D14A045-BAF2-4DC0-BAE2-6D52B2FD0D8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23A3711-7DA5-423A-9321-D304826382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90388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A79885-7699-4BEB-95CD-67C73A87E5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7ACA0F-ED22-40C4-8912-6E1A5C92169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6A38BE9-565B-42DF-BAFE-A2CD8319890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AD7BDCF-2E0D-4A4D-BEAA-05327563568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F3F0B05-7371-4819-BF92-E0CF1F17A4F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5CB6DB4F-D89E-48C8-8EBF-CD071192B4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EA7DC01-3BD8-4936-B5DC-00A749CC7F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13EFB91C-DF2F-44F7-8F6C-56BB1FAE4C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349410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A31F995-69AE-4595-961D-42493E0503A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FE36BA9-A236-4C93-9200-5D2AE05487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20E1179-E713-4D2A-BD69-1411B33711F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379C94E-B9EE-4A96-8C78-9D7CD76ED5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03690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CB7A2D5-47AE-4E53-92CB-144D6ACC8B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CC921F4-6BDB-4628-8330-C161ED423BF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D6F3CDA8-8CE0-43CA-8ED1-EFC3415EF9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592977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D21A674-790C-4327-ACB9-75138729B6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687209-EF35-4035-B02C-C0D091C4D1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8863D63-576F-4A41-AB96-02E1D509800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3AFD273-1B91-4626-AAFB-1E4FB025A3F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2E0F7F5-1618-4B9F-9A41-1D620CE7AB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83F8A14-2F9C-4C1D-8A83-6D07FC120B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265165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94CE34-FB60-4633-8828-CFB326DD18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5150760-DDED-4D4C-AC12-C8F50CB890E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F78531-A6B5-4887-9689-D977413AC1C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EE7EAFF-802D-4AC0-87BD-70827C6D08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E1E3D5B-7934-4BB9-8FCE-B804C2D480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3D8830B-BE86-49B6-82E8-6F0372CDF2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71097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B2E6D7-3D0D-4BC7-BFED-9E27EB834D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F09539D-0949-40E0-B68C-D8B8BD1649D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286C619-845B-4F48-A037-5BC552CC6D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7B17B7-7E62-4CF1-B941-DA6ADBF78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8D794D2-351E-4B2D-8BF6-F53B17F774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578048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D3E6F4-352A-48FB-8AB8-75C4CDCFE4C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35DB644-F66F-4F8E-80D5-B093ADB452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D270D7-077F-41AF-849E-58FA909B3B0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970025D-8C64-4527-858E-989C892D49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73424B0-70C6-4C56-A186-0AF212E5EC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23423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557A85A9-B5DD-4AA8-A623-08CB20EB7B0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91ADB5D-46E1-4E0B-9E5F-B48FE125AA7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4B6D97-9C79-47C7-8405-6F6BA2A573B4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822330-6067-449E-9B69-9C69C06477A7}" type="datetimeFigureOut">
              <a:rPr lang="en-GB" smtClean="0"/>
              <a:t>04/09/2023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154DB-9248-4AC9-83DB-9002229F51B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53893D7-FB7F-4524-B1C3-E6BF06A1169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D57491A-7140-4FE7-AFCF-1A4071E8FFB3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926672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png"/><Relationship Id="rId13" Type="http://schemas.openxmlformats.org/officeDocument/2006/relationships/image" Target="../media/image16.png"/><Relationship Id="rId18" Type="http://schemas.openxmlformats.org/officeDocument/2006/relationships/image" Target="../media/image21.png"/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12" Type="http://schemas.openxmlformats.org/officeDocument/2006/relationships/image" Target="../media/image15.png"/><Relationship Id="rId17" Type="http://schemas.openxmlformats.org/officeDocument/2006/relationships/image" Target="../media/image20.png"/><Relationship Id="rId2" Type="http://schemas.openxmlformats.org/officeDocument/2006/relationships/notesSlide" Target="../notesSlides/notesSlide1.xml"/><Relationship Id="rId16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.png"/><Relationship Id="rId11" Type="http://schemas.openxmlformats.org/officeDocument/2006/relationships/image" Target="../media/image14.png"/><Relationship Id="rId5" Type="http://schemas.openxmlformats.org/officeDocument/2006/relationships/image" Target="../media/image8.png"/><Relationship Id="rId15" Type="http://schemas.openxmlformats.org/officeDocument/2006/relationships/image" Target="../media/image18.png"/><Relationship Id="rId10" Type="http://schemas.openxmlformats.org/officeDocument/2006/relationships/image" Target="../media/image13.png"/><Relationship Id="rId4" Type="http://schemas.openxmlformats.org/officeDocument/2006/relationships/image" Target="../media/image7.png"/><Relationship Id="rId9" Type="http://schemas.openxmlformats.org/officeDocument/2006/relationships/image" Target="../media/image12.png"/><Relationship Id="rId14" Type="http://schemas.openxmlformats.org/officeDocument/2006/relationships/image" Target="../media/image1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13" Type="http://schemas.openxmlformats.org/officeDocument/2006/relationships/image" Target="../media/image33.png"/><Relationship Id="rId18" Type="http://schemas.openxmlformats.org/officeDocument/2006/relationships/image" Target="../media/image37.png"/><Relationship Id="rId3" Type="http://schemas.openxmlformats.org/officeDocument/2006/relationships/image" Target="../media/image23.png"/><Relationship Id="rId7" Type="http://schemas.openxmlformats.org/officeDocument/2006/relationships/image" Target="../media/image27.png"/><Relationship Id="rId12" Type="http://schemas.openxmlformats.org/officeDocument/2006/relationships/image" Target="../media/image32.png"/><Relationship Id="rId17" Type="http://schemas.openxmlformats.org/officeDocument/2006/relationships/image" Target="../media/image36.png"/><Relationship Id="rId2" Type="http://schemas.openxmlformats.org/officeDocument/2006/relationships/image" Target="../media/image22.png"/><Relationship Id="rId16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png"/><Relationship Id="rId11" Type="http://schemas.openxmlformats.org/officeDocument/2006/relationships/image" Target="../media/image31.png"/><Relationship Id="rId5" Type="http://schemas.openxmlformats.org/officeDocument/2006/relationships/image" Target="../media/image25.png"/><Relationship Id="rId15" Type="http://schemas.openxmlformats.org/officeDocument/2006/relationships/image" Target="../media/image16.pn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wmf"/><Relationship Id="rId14" Type="http://schemas.openxmlformats.org/officeDocument/2006/relationships/image" Target="../media/image34.pn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13" Type="http://schemas.openxmlformats.org/officeDocument/2006/relationships/image" Target="../media/image48.png"/><Relationship Id="rId18" Type="http://schemas.openxmlformats.org/officeDocument/2006/relationships/image" Target="../media/image53.png"/><Relationship Id="rId3" Type="http://schemas.openxmlformats.org/officeDocument/2006/relationships/image" Target="../media/image38.png"/><Relationship Id="rId21" Type="http://schemas.openxmlformats.org/officeDocument/2006/relationships/image" Target="../media/image56.png"/><Relationship Id="rId7" Type="http://schemas.openxmlformats.org/officeDocument/2006/relationships/image" Target="../media/image42.png"/><Relationship Id="rId12" Type="http://schemas.openxmlformats.org/officeDocument/2006/relationships/image" Target="../media/image47.png"/><Relationship Id="rId17" Type="http://schemas.openxmlformats.org/officeDocument/2006/relationships/image" Target="../media/image52.png"/><Relationship Id="rId2" Type="http://schemas.openxmlformats.org/officeDocument/2006/relationships/notesSlide" Target="../notesSlides/notesSlide2.xml"/><Relationship Id="rId16" Type="http://schemas.openxmlformats.org/officeDocument/2006/relationships/image" Target="../media/image51.pn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11" Type="http://schemas.openxmlformats.org/officeDocument/2006/relationships/image" Target="../media/image46.png"/><Relationship Id="rId24" Type="http://schemas.openxmlformats.org/officeDocument/2006/relationships/image" Target="../media/image58.png"/><Relationship Id="rId5" Type="http://schemas.openxmlformats.org/officeDocument/2006/relationships/image" Target="../media/image40.png"/><Relationship Id="rId15" Type="http://schemas.openxmlformats.org/officeDocument/2006/relationships/image" Target="../media/image50.png"/><Relationship Id="rId23" Type="http://schemas.openxmlformats.org/officeDocument/2006/relationships/image" Target="../media/image35.png"/><Relationship Id="rId10" Type="http://schemas.openxmlformats.org/officeDocument/2006/relationships/image" Target="../media/image45.png"/><Relationship Id="rId19" Type="http://schemas.openxmlformats.org/officeDocument/2006/relationships/image" Target="../media/image54.png"/><Relationship Id="rId4" Type="http://schemas.openxmlformats.org/officeDocument/2006/relationships/image" Target="../media/image39.png"/><Relationship Id="rId9" Type="http://schemas.openxmlformats.org/officeDocument/2006/relationships/image" Target="../media/image44.png"/><Relationship Id="rId14" Type="http://schemas.openxmlformats.org/officeDocument/2006/relationships/image" Target="../media/image49.png"/><Relationship Id="rId22" Type="http://schemas.openxmlformats.org/officeDocument/2006/relationships/image" Target="../media/image57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png"/><Relationship Id="rId13" Type="http://schemas.openxmlformats.org/officeDocument/2006/relationships/image" Target="../media/image69.png"/><Relationship Id="rId3" Type="http://schemas.openxmlformats.org/officeDocument/2006/relationships/image" Target="../media/image59.png"/><Relationship Id="rId7" Type="http://schemas.openxmlformats.org/officeDocument/2006/relationships/image" Target="../media/image63.png"/><Relationship Id="rId12" Type="http://schemas.openxmlformats.org/officeDocument/2006/relationships/image" Target="../media/image68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2.png"/><Relationship Id="rId11" Type="http://schemas.openxmlformats.org/officeDocument/2006/relationships/image" Target="../media/image67.png"/><Relationship Id="rId5" Type="http://schemas.openxmlformats.org/officeDocument/2006/relationships/image" Target="../media/image61.png"/><Relationship Id="rId15" Type="http://schemas.openxmlformats.org/officeDocument/2006/relationships/image" Target="../media/image71.png"/><Relationship Id="rId10" Type="http://schemas.openxmlformats.org/officeDocument/2006/relationships/image" Target="../media/image66.png"/><Relationship Id="rId4" Type="http://schemas.openxmlformats.org/officeDocument/2006/relationships/image" Target="../media/image60.png"/><Relationship Id="rId9" Type="http://schemas.openxmlformats.org/officeDocument/2006/relationships/image" Target="../media/image65.png"/><Relationship Id="rId14" Type="http://schemas.openxmlformats.org/officeDocument/2006/relationships/image" Target="../media/image70.pn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png"/><Relationship Id="rId3" Type="http://schemas.openxmlformats.org/officeDocument/2006/relationships/image" Target="../media/image73.png"/><Relationship Id="rId7" Type="http://schemas.openxmlformats.org/officeDocument/2006/relationships/image" Target="../media/image77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6.png"/><Relationship Id="rId5" Type="http://schemas.openxmlformats.org/officeDocument/2006/relationships/image" Target="../media/image75.png"/><Relationship Id="rId4" Type="http://schemas.openxmlformats.org/officeDocument/2006/relationships/image" Target="../media/image74.png"/><Relationship Id="rId9" Type="http://schemas.openxmlformats.org/officeDocument/2006/relationships/image" Target="../media/image79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86.png"/><Relationship Id="rId3" Type="http://schemas.openxmlformats.org/officeDocument/2006/relationships/image" Target="../media/image81.png"/><Relationship Id="rId7" Type="http://schemas.openxmlformats.org/officeDocument/2006/relationships/image" Target="../media/image85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4.png"/><Relationship Id="rId5" Type="http://schemas.openxmlformats.org/officeDocument/2006/relationships/image" Target="../media/image83.png"/><Relationship Id="rId10" Type="http://schemas.openxmlformats.org/officeDocument/2006/relationships/image" Target="../media/image88.png"/><Relationship Id="rId4" Type="http://schemas.openxmlformats.org/officeDocument/2006/relationships/image" Target="../media/image82.png"/><Relationship Id="rId9" Type="http://schemas.openxmlformats.org/officeDocument/2006/relationships/image" Target="../media/image87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95.png"/><Relationship Id="rId13" Type="http://schemas.openxmlformats.org/officeDocument/2006/relationships/image" Target="../media/image100.png"/><Relationship Id="rId3" Type="http://schemas.openxmlformats.org/officeDocument/2006/relationships/image" Target="../media/image90.png"/><Relationship Id="rId7" Type="http://schemas.openxmlformats.org/officeDocument/2006/relationships/image" Target="../media/image94.png"/><Relationship Id="rId12" Type="http://schemas.openxmlformats.org/officeDocument/2006/relationships/image" Target="../media/image99.png"/><Relationship Id="rId2" Type="http://schemas.openxmlformats.org/officeDocument/2006/relationships/image" Target="../media/image8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png"/><Relationship Id="rId11" Type="http://schemas.openxmlformats.org/officeDocument/2006/relationships/image" Target="../media/image98.png"/><Relationship Id="rId5" Type="http://schemas.openxmlformats.org/officeDocument/2006/relationships/image" Target="../media/image92.png"/><Relationship Id="rId10" Type="http://schemas.openxmlformats.org/officeDocument/2006/relationships/image" Target="../media/image97.png"/><Relationship Id="rId4" Type="http://schemas.openxmlformats.org/officeDocument/2006/relationships/image" Target="../media/image91.png"/><Relationship Id="rId9" Type="http://schemas.openxmlformats.org/officeDocument/2006/relationships/image" Target="../media/image96.png"/><Relationship Id="rId14" Type="http://schemas.openxmlformats.org/officeDocument/2006/relationships/image" Target="../media/image101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6.png"/><Relationship Id="rId13" Type="http://schemas.openxmlformats.org/officeDocument/2006/relationships/image" Target="../media/image18.png"/><Relationship Id="rId3" Type="http://schemas.openxmlformats.org/officeDocument/2006/relationships/image" Target="../media/image13.png"/><Relationship Id="rId7" Type="http://schemas.openxmlformats.org/officeDocument/2006/relationships/image" Target="../media/image14.png"/><Relationship Id="rId12" Type="http://schemas.openxmlformats.org/officeDocument/2006/relationships/image" Target="../media/image17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5.png"/><Relationship Id="rId11" Type="http://schemas.openxmlformats.org/officeDocument/2006/relationships/image" Target="../media/image20.png"/><Relationship Id="rId5" Type="http://schemas.openxmlformats.org/officeDocument/2006/relationships/image" Target="../media/image104.png"/><Relationship Id="rId10" Type="http://schemas.openxmlformats.org/officeDocument/2006/relationships/image" Target="../media/image12.png"/><Relationship Id="rId4" Type="http://schemas.openxmlformats.org/officeDocument/2006/relationships/image" Target="../media/image103.png"/><Relationship Id="rId9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3.png"/><Relationship Id="rId13" Type="http://schemas.openxmlformats.org/officeDocument/2006/relationships/image" Target="../media/image118.png"/><Relationship Id="rId18" Type="http://schemas.openxmlformats.org/officeDocument/2006/relationships/image" Target="../media/image122.png"/><Relationship Id="rId3" Type="http://schemas.openxmlformats.org/officeDocument/2006/relationships/image" Target="../media/image108.png"/><Relationship Id="rId21" Type="http://schemas.openxmlformats.org/officeDocument/2006/relationships/image" Target="../media/image16.png"/><Relationship Id="rId7" Type="http://schemas.openxmlformats.org/officeDocument/2006/relationships/image" Target="../media/image112.png"/><Relationship Id="rId12" Type="http://schemas.openxmlformats.org/officeDocument/2006/relationships/image" Target="../media/image117.png"/><Relationship Id="rId17" Type="http://schemas.openxmlformats.org/officeDocument/2006/relationships/image" Target="../media/image121.png"/><Relationship Id="rId2" Type="http://schemas.openxmlformats.org/officeDocument/2006/relationships/image" Target="../media/image107.png"/><Relationship Id="rId16" Type="http://schemas.openxmlformats.org/officeDocument/2006/relationships/image" Target="../media/image120.png"/><Relationship Id="rId20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1.png"/><Relationship Id="rId11" Type="http://schemas.openxmlformats.org/officeDocument/2006/relationships/image" Target="../media/image116.png"/><Relationship Id="rId5" Type="http://schemas.openxmlformats.org/officeDocument/2006/relationships/image" Target="../media/image110.png"/><Relationship Id="rId15" Type="http://schemas.openxmlformats.org/officeDocument/2006/relationships/image" Target="../media/image119.png"/><Relationship Id="rId10" Type="http://schemas.openxmlformats.org/officeDocument/2006/relationships/image" Target="../media/image115.png"/><Relationship Id="rId19" Type="http://schemas.openxmlformats.org/officeDocument/2006/relationships/image" Target="../media/image123.png"/><Relationship Id="rId4" Type="http://schemas.openxmlformats.org/officeDocument/2006/relationships/image" Target="../media/image109.png"/><Relationship Id="rId9" Type="http://schemas.openxmlformats.org/officeDocument/2006/relationships/image" Target="../media/image114.png"/><Relationship Id="rId14" Type="http://schemas.openxmlformats.org/officeDocument/2006/relationships/hyperlink" Target="../Hyperlinks/Subtraction%20models.pptx" TargetMode="External"/></Relationships>
</file>

<file path=ppt/slides/_rels/slide1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134.png"/><Relationship Id="rId18" Type="http://schemas.openxmlformats.org/officeDocument/2006/relationships/customXml" Target="../ink/ink5.xml"/><Relationship Id="rId26" Type="http://schemas.openxmlformats.org/officeDocument/2006/relationships/customXml" Target="../ink/ink9.xml"/><Relationship Id="rId39" Type="http://schemas.openxmlformats.org/officeDocument/2006/relationships/image" Target="../media/image147.png"/><Relationship Id="rId21" Type="http://schemas.openxmlformats.org/officeDocument/2006/relationships/image" Target="../media/image138.png"/><Relationship Id="rId34" Type="http://schemas.openxmlformats.org/officeDocument/2006/relationships/customXml" Target="../ink/ink13.xml"/><Relationship Id="rId42" Type="http://schemas.openxmlformats.org/officeDocument/2006/relationships/customXml" Target="../ink/ink17.xml"/><Relationship Id="rId47" Type="http://schemas.openxmlformats.org/officeDocument/2006/relationships/image" Target="../media/image151.png"/><Relationship Id="rId50" Type="http://schemas.openxmlformats.org/officeDocument/2006/relationships/customXml" Target="../ink/ink21.xml"/><Relationship Id="rId55" Type="http://schemas.openxmlformats.org/officeDocument/2006/relationships/image" Target="../media/image155.png"/><Relationship Id="rId63" Type="http://schemas.openxmlformats.org/officeDocument/2006/relationships/image" Target="../media/image131.png"/><Relationship Id="rId7" Type="http://schemas.openxmlformats.org/officeDocument/2006/relationships/image" Target="../media/image128.png"/><Relationship Id="rId2" Type="http://schemas.openxmlformats.org/officeDocument/2006/relationships/notesSlide" Target="../notesSlides/notesSlide5.xml"/><Relationship Id="rId16" Type="http://schemas.openxmlformats.org/officeDocument/2006/relationships/customXml" Target="../ink/ink4.xml"/><Relationship Id="rId29" Type="http://schemas.openxmlformats.org/officeDocument/2006/relationships/image" Target="../media/image142.png"/><Relationship Id="rId11" Type="http://schemas.openxmlformats.org/officeDocument/2006/relationships/image" Target="../media/image133.png"/><Relationship Id="rId24" Type="http://schemas.openxmlformats.org/officeDocument/2006/relationships/customXml" Target="../ink/ink8.xml"/><Relationship Id="rId32" Type="http://schemas.openxmlformats.org/officeDocument/2006/relationships/customXml" Target="../ink/ink12.xml"/><Relationship Id="rId37" Type="http://schemas.openxmlformats.org/officeDocument/2006/relationships/image" Target="../media/image146.png"/><Relationship Id="rId40" Type="http://schemas.openxmlformats.org/officeDocument/2006/relationships/customXml" Target="../ink/ink16.xml"/><Relationship Id="rId45" Type="http://schemas.openxmlformats.org/officeDocument/2006/relationships/image" Target="../media/image150.png"/><Relationship Id="rId53" Type="http://schemas.openxmlformats.org/officeDocument/2006/relationships/image" Target="../media/image154.png"/><Relationship Id="rId58" Type="http://schemas.openxmlformats.org/officeDocument/2006/relationships/customXml" Target="../ink/ink25.xml"/><Relationship Id="rId5" Type="http://schemas.openxmlformats.org/officeDocument/2006/relationships/image" Target="../media/image126.png"/><Relationship Id="rId61" Type="http://schemas.openxmlformats.org/officeDocument/2006/relationships/customXml" Target="../ink/ink27.xml"/><Relationship Id="rId19" Type="http://schemas.openxmlformats.org/officeDocument/2006/relationships/image" Target="../media/image137.png"/><Relationship Id="rId14" Type="http://schemas.openxmlformats.org/officeDocument/2006/relationships/customXml" Target="../ink/ink3.xml"/><Relationship Id="rId22" Type="http://schemas.openxmlformats.org/officeDocument/2006/relationships/customXml" Target="../ink/ink7.xml"/><Relationship Id="rId27" Type="http://schemas.openxmlformats.org/officeDocument/2006/relationships/image" Target="../media/image141.png"/><Relationship Id="rId30" Type="http://schemas.openxmlformats.org/officeDocument/2006/relationships/customXml" Target="../ink/ink11.xml"/><Relationship Id="rId35" Type="http://schemas.openxmlformats.org/officeDocument/2006/relationships/image" Target="../media/image145.png"/><Relationship Id="rId43" Type="http://schemas.openxmlformats.org/officeDocument/2006/relationships/image" Target="../media/image149.png"/><Relationship Id="rId48" Type="http://schemas.openxmlformats.org/officeDocument/2006/relationships/customXml" Target="../ink/ink20.xml"/><Relationship Id="rId56" Type="http://schemas.openxmlformats.org/officeDocument/2006/relationships/customXml" Target="../ink/ink24.xml"/><Relationship Id="rId64" Type="http://schemas.openxmlformats.org/officeDocument/2006/relationships/image" Target="../media/image132.png"/><Relationship Id="rId8" Type="http://schemas.openxmlformats.org/officeDocument/2006/relationships/image" Target="../media/image129.png"/><Relationship Id="rId51" Type="http://schemas.openxmlformats.org/officeDocument/2006/relationships/image" Target="../media/image153.png"/><Relationship Id="rId3" Type="http://schemas.openxmlformats.org/officeDocument/2006/relationships/image" Target="../media/image124.png"/><Relationship Id="rId12" Type="http://schemas.openxmlformats.org/officeDocument/2006/relationships/customXml" Target="../ink/ink2.xml"/><Relationship Id="rId17" Type="http://schemas.openxmlformats.org/officeDocument/2006/relationships/image" Target="../media/image136.png"/><Relationship Id="rId25" Type="http://schemas.openxmlformats.org/officeDocument/2006/relationships/image" Target="../media/image140.png"/><Relationship Id="rId33" Type="http://schemas.openxmlformats.org/officeDocument/2006/relationships/image" Target="../media/image144.png"/><Relationship Id="rId38" Type="http://schemas.openxmlformats.org/officeDocument/2006/relationships/customXml" Target="../ink/ink15.xml"/><Relationship Id="rId46" Type="http://schemas.openxmlformats.org/officeDocument/2006/relationships/customXml" Target="../ink/ink19.xml"/><Relationship Id="rId59" Type="http://schemas.openxmlformats.org/officeDocument/2006/relationships/customXml" Target="../ink/ink26.xml"/><Relationship Id="rId20" Type="http://schemas.openxmlformats.org/officeDocument/2006/relationships/customXml" Target="../ink/ink6.xml"/><Relationship Id="rId41" Type="http://schemas.openxmlformats.org/officeDocument/2006/relationships/image" Target="../media/image148.png"/><Relationship Id="rId54" Type="http://schemas.openxmlformats.org/officeDocument/2006/relationships/customXml" Target="../ink/ink23.xml"/><Relationship Id="rId62" Type="http://schemas.openxmlformats.org/officeDocument/2006/relationships/image" Target="../media/image15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7.png"/><Relationship Id="rId15" Type="http://schemas.openxmlformats.org/officeDocument/2006/relationships/image" Target="../media/image135.png"/><Relationship Id="rId23" Type="http://schemas.openxmlformats.org/officeDocument/2006/relationships/image" Target="../media/image139.png"/><Relationship Id="rId28" Type="http://schemas.openxmlformats.org/officeDocument/2006/relationships/customXml" Target="../ink/ink10.xml"/><Relationship Id="rId36" Type="http://schemas.openxmlformats.org/officeDocument/2006/relationships/customXml" Target="../ink/ink14.xml"/><Relationship Id="rId49" Type="http://schemas.openxmlformats.org/officeDocument/2006/relationships/image" Target="../media/image152.png"/><Relationship Id="rId57" Type="http://schemas.openxmlformats.org/officeDocument/2006/relationships/image" Target="../media/image156.png"/><Relationship Id="rId10" Type="http://schemas.openxmlformats.org/officeDocument/2006/relationships/customXml" Target="../ink/ink1.xml"/><Relationship Id="rId31" Type="http://schemas.openxmlformats.org/officeDocument/2006/relationships/image" Target="../media/image143.png"/><Relationship Id="rId44" Type="http://schemas.openxmlformats.org/officeDocument/2006/relationships/customXml" Target="../ink/ink18.xml"/><Relationship Id="rId52" Type="http://schemas.openxmlformats.org/officeDocument/2006/relationships/customXml" Target="../ink/ink22.xml"/><Relationship Id="rId60" Type="http://schemas.openxmlformats.org/officeDocument/2006/relationships/image" Target="../media/image157.png"/><Relationship Id="rId4" Type="http://schemas.openxmlformats.org/officeDocument/2006/relationships/image" Target="../media/image125.png"/><Relationship Id="rId9" Type="http://schemas.openxmlformats.org/officeDocument/2006/relationships/image" Target="../media/image130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4.png"/><Relationship Id="rId3" Type="http://schemas.openxmlformats.org/officeDocument/2006/relationships/image" Target="../media/image159.png"/><Relationship Id="rId7" Type="http://schemas.openxmlformats.org/officeDocument/2006/relationships/image" Target="../media/image163.png"/><Relationship Id="rId12" Type="http://schemas.openxmlformats.org/officeDocument/2006/relationships/image" Target="../media/image168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2.png"/><Relationship Id="rId11" Type="http://schemas.openxmlformats.org/officeDocument/2006/relationships/image" Target="../media/image167.png"/><Relationship Id="rId5" Type="http://schemas.openxmlformats.org/officeDocument/2006/relationships/image" Target="../media/image161.png"/><Relationship Id="rId10" Type="http://schemas.openxmlformats.org/officeDocument/2006/relationships/image" Target="../media/image166.png"/><Relationship Id="rId4" Type="http://schemas.openxmlformats.org/officeDocument/2006/relationships/image" Target="../media/image160.png"/><Relationship Id="rId9" Type="http://schemas.openxmlformats.org/officeDocument/2006/relationships/image" Target="../media/image16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9.png"/><Relationship Id="rId7" Type="http://schemas.openxmlformats.org/officeDocument/2006/relationships/image" Target="../media/image17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2.png"/><Relationship Id="rId5" Type="http://schemas.openxmlformats.org/officeDocument/2006/relationships/image" Target="../media/image171.png"/><Relationship Id="rId4" Type="http://schemas.openxmlformats.org/officeDocument/2006/relationships/image" Target="../media/image17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0.png"/><Relationship Id="rId3" Type="http://schemas.openxmlformats.org/officeDocument/2006/relationships/image" Target="../media/image175.png"/><Relationship Id="rId7" Type="http://schemas.openxmlformats.org/officeDocument/2006/relationships/image" Target="../media/image179.png"/><Relationship Id="rId2" Type="http://schemas.openxmlformats.org/officeDocument/2006/relationships/image" Target="../media/image17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8.png"/><Relationship Id="rId5" Type="http://schemas.openxmlformats.org/officeDocument/2006/relationships/image" Target="../media/image177.png"/><Relationship Id="rId4" Type="http://schemas.openxmlformats.org/officeDocument/2006/relationships/image" Target="../media/image176.png"/><Relationship Id="rId9" Type="http://schemas.openxmlformats.org/officeDocument/2006/relationships/image" Target="../media/image18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3.png"/><Relationship Id="rId2" Type="http://schemas.openxmlformats.org/officeDocument/2006/relationships/image" Target="../media/image182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5.png"/><Relationship Id="rId4" Type="http://schemas.openxmlformats.org/officeDocument/2006/relationships/image" Target="../media/image18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1.png"/><Relationship Id="rId13" Type="http://schemas.openxmlformats.org/officeDocument/2006/relationships/image" Target="../media/image196.png"/><Relationship Id="rId18" Type="http://schemas.openxmlformats.org/officeDocument/2006/relationships/image" Target="../media/image201.png"/><Relationship Id="rId3" Type="http://schemas.openxmlformats.org/officeDocument/2006/relationships/image" Target="../media/image186.png"/><Relationship Id="rId7" Type="http://schemas.openxmlformats.org/officeDocument/2006/relationships/image" Target="../media/image190.png"/><Relationship Id="rId12" Type="http://schemas.openxmlformats.org/officeDocument/2006/relationships/image" Target="../media/image195.png"/><Relationship Id="rId17" Type="http://schemas.openxmlformats.org/officeDocument/2006/relationships/image" Target="../media/image200.png"/><Relationship Id="rId2" Type="http://schemas.openxmlformats.org/officeDocument/2006/relationships/notesSlide" Target="../notesSlides/notesSlide8.xml"/><Relationship Id="rId16" Type="http://schemas.openxmlformats.org/officeDocument/2006/relationships/image" Target="../media/image19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89.png"/><Relationship Id="rId11" Type="http://schemas.openxmlformats.org/officeDocument/2006/relationships/image" Target="../media/image194.png"/><Relationship Id="rId5" Type="http://schemas.openxmlformats.org/officeDocument/2006/relationships/image" Target="../media/image188.png"/><Relationship Id="rId15" Type="http://schemas.openxmlformats.org/officeDocument/2006/relationships/image" Target="../media/image198.png"/><Relationship Id="rId10" Type="http://schemas.openxmlformats.org/officeDocument/2006/relationships/image" Target="../media/image193.png"/><Relationship Id="rId4" Type="http://schemas.openxmlformats.org/officeDocument/2006/relationships/image" Target="../media/image187.png"/><Relationship Id="rId9" Type="http://schemas.openxmlformats.org/officeDocument/2006/relationships/image" Target="../media/image192.png"/><Relationship Id="rId14" Type="http://schemas.openxmlformats.org/officeDocument/2006/relationships/image" Target="../media/image197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6.png"/><Relationship Id="rId13" Type="http://schemas.openxmlformats.org/officeDocument/2006/relationships/image" Target="../media/image211.png"/><Relationship Id="rId18" Type="http://schemas.openxmlformats.org/officeDocument/2006/relationships/image" Target="../media/image216.png"/><Relationship Id="rId3" Type="http://schemas.openxmlformats.org/officeDocument/2006/relationships/image" Target="../media/image202.png"/><Relationship Id="rId21" Type="http://schemas.openxmlformats.org/officeDocument/2006/relationships/image" Target="../media/image219.png"/><Relationship Id="rId7" Type="http://schemas.openxmlformats.org/officeDocument/2006/relationships/image" Target="../media/image205.png"/><Relationship Id="rId12" Type="http://schemas.openxmlformats.org/officeDocument/2006/relationships/image" Target="../media/image210.png"/><Relationship Id="rId17" Type="http://schemas.openxmlformats.org/officeDocument/2006/relationships/image" Target="../media/image215.png"/><Relationship Id="rId2" Type="http://schemas.openxmlformats.org/officeDocument/2006/relationships/notesSlide" Target="../notesSlides/notesSlide9.xml"/><Relationship Id="rId16" Type="http://schemas.openxmlformats.org/officeDocument/2006/relationships/image" Target="../media/image214.png"/><Relationship Id="rId20" Type="http://schemas.openxmlformats.org/officeDocument/2006/relationships/image" Target="../media/image21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04.png"/><Relationship Id="rId11" Type="http://schemas.openxmlformats.org/officeDocument/2006/relationships/image" Target="../media/image209.png"/><Relationship Id="rId5" Type="http://schemas.openxmlformats.org/officeDocument/2006/relationships/image" Target="../media/image203.png"/><Relationship Id="rId15" Type="http://schemas.openxmlformats.org/officeDocument/2006/relationships/image" Target="../media/image213.png"/><Relationship Id="rId10" Type="http://schemas.openxmlformats.org/officeDocument/2006/relationships/image" Target="../media/image208.png"/><Relationship Id="rId19" Type="http://schemas.openxmlformats.org/officeDocument/2006/relationships/image" Target="../media/image217.png"/><Relationship Id="rId4" Type="http://schemas.openxmlformats.org/officeDocument/2006/relationships/image" Target="../media/image192.png"/><Relationship Id="rId9" Type="http://schemas.openxmlformats.org/officeDocument/2006/relationships/image" Target="../media/image207.png"/><Relationship Id="rId14" Type="http://schemas.openxmlformats.org/officeDocument/2006/relationships/image" Target="../media/image212.png"/><Relationship Id="rId22" Type="http://schemas.openxmlformats.org/officeDocument/2006/relationships/image" Target="../media/image186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5.png"/><Relationship Id="rId13" Type="http://schemas.openxmlformats.org/officeDocument/2006/relationships/image" Target="../media/image230.png"/><Relationship Id="rId18" Type="http://schemas.openxmlformats.org/officeDocument/2006/relationships/image" Target="../media/image235.png"/><Relationship Id="rId3" Type="http://schemas.openxmlformats.org/officeDocument/2006/relationships/image" Target="../media/image220.png"/><Relationship Id="rId7" Type="http://schemas.openxmlformats.org/officeDocument/2006/relationships/image" Target="../media/image224.png"/><Relationship Id="rId12" Type="http://schemas.openxmlformats.org/officeDocument/2006/relationships/image" Target="../media/image229.png"/><Relationship Id="rId17" Type="http://schemas.openxmlformats.org/officeDocument/2006/relationships/image" Target="../media/image234.png"/><Relationship Id="rId2" Type="http://schemas.openxmlformats.org/officeDocument/2006/relationships/notesSlide" Target="../notesSlides/notesSlide10.xml"/><Relationship Id="rId16" Type="http://schemas.openxmlformats.org/officeDocument/2006/relationships/image" Target="../media/image2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3.png"/><Relationship Id="rId11" Type="http://schemas.openxmlformats.org/officeDocument/2006/relationships/image" Target="../media/image228.png"/><Relationship Id="rId5" Type="http://schemas.openxmlformats.org/officeDocument/2006/relationships/image" Target="../media/image222.png"/><Relationship Id="rId15" Type="http://schemas.openxmlformats.org/officeDocument/2006/relationships/image" Target="../media/image232.png"/><Relationship Id="rId10" Type="http://schemas.openxmlformats.org/officeDocument/2006/relationships/image" Target="../media/image227.png"/><Relationship Id="rId4" Type="http://schemas.openxmlformats.org/officeDocument/2006/relationships/image" Target="../media/image221.png"/><Relationship Id="rId9" Type="http://schemas.openxmlformats.org/officeDocument/2006/relationships/image" Target="../media/image226.png"/><Relationship Id="rId14" Type="http://schemas.openxmlformats.org/officeDocument/2006/relationships/image" Target="../media/image231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6.png"/><Relationship Id="rId7" Type="http://schemas.openxmlformats.org/officeDocument/2006/relationships/image" Target="../media/image24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39.png"/><Relationship Id="rId5" Type="http://schemas.openxmlformats.org/officeDocument/2006/relationships/image" Target="../media/image238.png"/><Relationship Id="rId4" Type="http://schemas.openxmlformats.org/officeDocument/2006/relationships/image" Target="../media/image237.pn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7.png"/><Relationship Id="rId3" Type="http://schemas.openxmlformats.org/officeDocument/2006/relationships/image" Target="../media/image242.png"/><Relationship Id="rId7" Type="http://schemas.openxmlformats.org/officeDocument/2006/relationships/image" Target="../media/image246.png"/><Relationship Id="rId2" Type="http://schemas.openxmlformats.org/officeDocument/2006/relationships/image" Target="../media/image24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45.png"/><Relationship Id="rId11" Type="http://schemas.openxmlformats.org/officeDocument/2006/relationships/image" Target="../media/image250.png"/><Relationship Id="rId5" Type="http://schemas.openxmlformats.org/officeDocument/2006/relationships/image" Target="../media/image244.png"/><Relationship Id="rId10" Type="http://schemas.openxmlformats.org/officeDocument/2006/relationships/image" Target="../media/image249.png"/><Relationship Id="rId4" Type="http://schemas.openxmlformats.org/officeDocument/2006/relationships/image" Target="../media/image243.png"/><Relationship Id="rId9" Type="http://schemas.openxmlformats.org/officeDocument/2006/relationships/image" Target="../media/image248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6.png"/><Relationship Id="rId3" Type="http://schemas.openxmlformats.org/officeDocument/2006/relationships/image" Target="../media/image252.png"/><Relationship Id="rId7" Type="http://schemas.openxmlformats.org/officeDocument/2006/relationships/image" Target="../media/image255.png"/><Relationship Id="rId2" Type="http://schemas.openxmlformats.org/officeDocument/2006/relationships/image" Target="../media/image25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54.png"/><Relationship Id="rId5" Type="http://schemas.openxmlformats.org/officeDocument/2006/relationships/image" Target="../media/image253.png"/><Relationship Id="rId4" Type="http://schemas.openxmlformats.org/officeDocument/2006/relationships/image" Target="../media/image184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2.png"/><Relationship Id="rId13" Type="http://schemas.openxmlformats.org/officeDocument/2006/relationships/image" Target="../media/image264.png"/><Relationship Id="rId3" Type="http://schemas.openxmlformats.org/officeDocument/2006/relationships/image" Target="../media/image258.png"/><Relationship Id="rId7" Type="http://schemas.openxmlformats.org/officeDocument/2006/relationships/image" Target="../media/image261.png"/><Relationship Id="rId12" Type="http://schemas.openxmlformats.org/officeDocument/2006/relationships/image" Target="../media/image252.png"/><Relationship Id="rId2" Type="http://schemas.openxmlformats.org/officeDocument/2006/relationships/image" Target="../media/image25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0.png"/><Relationship Id="rId11" Type="http://schemas.openxmlformats.org/officeDocument/2006/relationships/image" Target="../media/image189.png"/><Relationship Id="rId5" Type="http://schemas.openxmlformats.org/officeDocument/2006/relationships/image" Target="../media/image182.png"/><Relationship Id="rId10" Type="http://schemas.openxmlformats.org/officeDocument/2006/relationships/image" Target="../media/image263.png"/><Relationship Id="rId4" Type="http://schemas.openxmlformats.org/officeDocument/2006/relationships/image" Target="../media/image259.png"/><Relationship Id="rId9" Type="http://schemas.openxmlformats.org/officeDocument/2006/relationships/image" Target="../media/image186.png"/><Relationship Id="rId14" Type="http://schemas.openxmlformats.org/officeDocument/2006/relationships/image" Target="../media/image184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0.png"/><Relationship Id="rId13" Type="http://schemas.openxmlformats.org/officeDocument/2006/relationships/image" Target="../media/image274.png"/><Relationship Id="rId18" Type="http://schemas.openxmlformats.org/officeDocument/2006/relationships/image" Target="../media/image279.png"/><Relationship Id="rId3" Type="http://schemas.openxmlformats.org/officeDocument/2006/relationships/image" Target="../media/image265.png"/><Relationship Id="rId21" Type="http://schemas.openxmlformats.org/officeDocument/2006/relationships/image" Target="../media/image282.png"/><Relationship Id="rId7" Type="http://schemas.openxmlformats.org/officeDocument/2006/relationships/image" Target="../media/image269.png"/><Relationship Id="rId12" Type="http://schemas.openxmlformats.org/officeDocument/2006/relationships/image" Target="../media/image273.png"/><Relationship Id="rId17" Type="http://schemas.openxmlformats.org/officeDocument/2006/relationships/image" Target="../media/image278.png"/><Relationship Id="rId25" Type="http://schemas.openxmlformats.org/officeDocument/2006/relationships/image" Target="../media/image286.png"/><Relationship Id="rId2" Type="http://schemas.openxmlformats.org/officeDocument/2006/relationships/image" Target="../media/image182.png"/><Relationship Id="rId16" Type="http://schemas.openxmlformats.org/officeDocument/2006/relationships/image" Target="../media/image277.png"/><Relationship Id="rId20" Type="http://schemas.openxmlformats.org/officeDocument/2006/relationships/image" Target="../media/image28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8.png"/><Relationship Id="rId11" Type="http://schemas.openxmlformats.org/officeDocument/2006/relationships/image" Target="../media/image12.png"/><Relationship Id="rId24" Type="http://schemas.openxmlformats.org/officeDocument/2006/relationships/image" Target="../media/image285.png"/><Relationship Id="rId5" Type="http://schemas.openxmlformats.org/officeDocument/2006/relationships/image" Target="../media/image267.png"/><Relationship Id="rId15" Type="http://schemas.openxmlformats.org/officeDocument/2006/relationships/image" Target="../media/image276.png"/><Relationship Id="rId23" Type="http://schemas.openxmlformats.org/officeDocument/2006/relationships/image" Target="../media/image284.png"/><Relationship Id="rId10" Type="http://schemas.openxmlformats.org/officeDocument/2006/relationships/image" Target="../media/image272.png"/><Relationship Id="rId19" Type="http://schemas.openxmlformats.org/officeDocument/2006/relationships/image" Target="../media/image280.png"/><Relationship Id="rId4" Type="http://schemas.openxmlformats.org/officeDocument/2006/relationships/image" Target="../media/image266.png"/><Relationship Id="rId9" Type="http://schemas.openxmlformats.org/officeDocument/2006/relationships/image" Target="../media/image271.png"/><Relationship Id="rId14" Type="http://schemas.openxmlformats.org/officeDocument/2006/relationships/image" Target="../media/image275.png"/><Relationship Id="rId22" Type="http://schemas.openxmlformats.org/officeDocument/2006/relationships/image" Target="../media/image283.png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2.png"/><Relationship Id="rId3" Type="http://schemas.openxmlformats.org/officeDocument/2006/relationships/image" Target="../media/image287.png"/><Relationship Id="rId7" Type="http://schemas.openxmlformats.org/officeDocument/2006/relationships/image" Target="../media/image29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0.png"/><Relationship Id="rId11" Type="http://schemas.openxmlformats.org/officeDocument/2006/relationships/image" Target="../media/image295.png"/><Relationship Id="rId5" Type="http://schemas.openxmlformats.org/officeDocument/2006/relationships/image" Target="../media/image289.png"/><Relationship Id="rId10" Type="http://schemas.openxmlformats.org/officeDocument/2006/relationships/image" Target="../media/image294.png"/><Relationship Id="rId4" Type="http://schemas.openxmlformats.org/officeDocument/2006/relationships/image" Target="../media/image288.png"/><Relationship Id="rId9" Type="http://schemas.openxmlformats.org/officeDocument/2006/relationships/image" Target="../media/image293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6.png"/><Relationship Id="rId7" Type="http://schemas.openxmlformats.org/officeDocument/2006/relationships/image" Target="../media/image29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98.png"/><Relationship Id="rId5" Type="http://schemas.openxmlformats.org/officeDocument/2006/relationships/image" Target="../media/image292.png"/><Relationship Id="rId4" Type="http://schemas.openxmlformats.org/officeDocument/2006/relationships/image" Target="../media/image297.png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5.png"/><Relationship Id="rId3" Type="http://schemas.openxmlformats.org/officeDocument/2006/relationships/image" Target="../media/image300.png"/><Relationship Id="rId7" Type="http://schemas.openxmlformats.org/officeDocument/2006/relationships/image" Target="../media/image30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03.png"/><Relationship Id="rId5" Type="http://schemas.openxmlformats.org/officeDocument/2006/relationships/image" Target="../media/image302.png"/><Relationship Id="rId10" Type="http://schemas.openxmlformats.org/officeDocument/2006/relationships/image" Target="../media/image307.png"/><Relationship Id="rId4" Type="http://schemas.openxmlformats.org/officeDocument/2006/relationships/image" Target="../media/image301.png"/><Relationship Id="rId9" Type="http://schemas.openxmlformats.org/officeDocument/2006/relationships/image" Target="../media/image306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8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0.png"/><Relationship Id="rId4" Type="http://schemas.openxmlformats.org/officeDocument/2006/relationships/image" Target="../media/image309.png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7.png"/><Relationship Id="rId3" Type="http://schemas.openxmlformats.org/officeDocument/2006/relationships/image" Target="../media/image312.png"/><Relationship Id="rId7" Type="http://schemas.openxmlformats.org/officeDocument/2006/relationships/image" Target="../media/image316.png"/><Relationship Id="rId2" Type="http://schemas.openxmlformats.org/officeDocument/2006/relationships/image" Target="../media/image31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5.png"/><Relationship Id="rId5" Type="http://schemas.openxmlformats.org/officeDocument/2006/relationships/image" Target="../media/image314.png"/><Relationship Id="rId4" Type="http://schemas.openxmlformats.org/officeDocument/2006/relationships/image" Target="../media/image313.png"/><Relationship Id="rId9" Type="http://schemas.openxmlformats.org/officeDocument/2006/relationships/image" Target="../media/image318.png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ncetm.org.uk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tint val="95000"/>
            <a:satMod val="17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A781F-D8FA-C41D-4484-46CAA7C32AB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128368" y="4522156"/>
            <a:ext cx="4937937" cy="1363215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pPr algn="ctr"/>
            <a:r>
              <a:rPr lang="en-US" kern="1200" dirty="0">
                <a:solidFill>
                  <a:schemeClr val="tx1"/>
                </a:solidFill>
                <a:latin typeface="+mj-lt"/>
                <a:ea typeface="+mj-ea"/>
                <a:cs typeface="+mj-cs"/>
              </a:rPr>
              <a:t>Success Academy Trust Calculation Policy (Primary)</a:t>
            </a:r>
          </a:p>
        </p:txBody>
      </p:sp>
      <p:sp>
        <p:nvSpPr>
          <p:cNvPr id="1064" name="Freeform: Shape 1063">
            <a:extLst>
              <a:ext uri="{FF2B5EF4-FFF2-40B4-BE49-F238E27FC236}">
                <a16:creationId xmlns:a16="http://schemas.microsoft.com/office/drawing/2014/main" id="{2E2D6188-24E5-426A-BB2A-3FA2D6B9C3E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288331"/>
            <a:ext cx="3564638" cy="4569668"/>
          </a:xfrm>
          <a:custGeom>
            <a:avLst/>
            <a:gdLst>
              <a:gd name="connsiteX0" fmla="*/ 640080 w 3564638"/>
              <a:gd name="connsiteY0" fmla="*/ 0 h 4569668"/>
              <a:gd name="connsiteX1" fmla="*/ 3564638 w 3564638"/>
              <a:gd name="connsiteY1" fmla="*/ 2924558 h 4569668"/>
              <a:gd name="connsiteX2" fmla="*/ 3065170 w 3564638"/>
              <a:gd name="connsiteY2" fmla="*/ 4559707 h 4569668"/>
              <a:gd name="connsiteX3" fmla="*/ 3057720 w 3564638"/>
              <a:gd name="connsiteY3" fmla="*/ 4569668 h 4569668"/>
              <a:gd name="connsiteX4" fmla="*/ 0 w 3564638"/>
              <a:gd name="connsiteY4" fmla="*/ 4569668 h 4569668"/>
              <a:gd name="connsiteX5" fmla="*/ 0 w 3564638"/>
              <a:gd name="connsiteY5" fmla="*/ 72448 h 4569668"/>
              <a:gd name="connsiteX6" fmla="*/ 50679 w 3564638"/>
              <a:gd name="connsiteY6" fmla="*/ 59417 h 4569668"/>
              <a:gd name="connsiteX7" fmla="*/ 640080 w 3564638"/>
              <a:gd name="connsiteY7" fmla="*/ 0 h 45696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564638" h="4569668">
                <a:moveTo>
                  <a:pt x="640080" y="0"/>
                </a:moveTo>
                <a:cubicBezTo>
                  <a:pt x="2255269" y="0"/>
                  <a:pt x="3564638" y="1309369"/>
                  <a:pt x="3564638" y="2924558"/>
                </a:cubicBezTo>
                <a:cubicBezTo>
                  <a:pt x="3564638" y="3530254"/>
                  <a:pt x="3380508" y="4092944"/>
                  <a:pt x="3065170" y="4559707"/>
                </a:cubicBezTo>
                <a:lnTo>
                  <a:pt x="3057720" y="4569668"/>
                </a:lnTo>
                <a:lnTo>
                  <a:pt x="0" y="4569668"/>
                </a:lnTo>
                <a:lnTo>
                  <a:pt x="0" y="72448"/>
                </a:lnTo>
                <a:lnTo>
                  <a:pt x="50679" y="59417"/>
                </a:lnTo>
                <a:cubicBezTo>
                  <a:pt x="241061" y="20459"/>
                  <a:pt x="438181" y="0"/>
                  <a:pt x="640080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66" name="Freeform: Shape 1065">
            <a:extLst>
              <a:ext uri="{FF2B5EF4-FFF2-40B4-BE49-F238E27FC236}">
                <a16:creationId xmlns:a16="http://schemas.microsoft.com/office/drawing/2014/main" id="{F6E384F5-137A-40B1-97F0-694CC6ECD59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2122218"/>
            <a:ext cx="3730752" cy="4735782"/>
          </a:xfrm>
          <a:custGeom>
            <a:avLst/>
            <a:gdLst>
              <a:gd name="connsiteX0" fmla="*/ 640080 w 3730752"/>
              <a:gd name="connsiteY0" fmla="*/ 0 h 4735782"/>
              <a:gd name="connsiteX1" fmla="*/ 3730752 w 3730752"/>
              <a:gd name="connsiteY1" fmla="*/ 3090672 h 4735782"/>
              <a:gd name="connsiteX2" fmla="*/ 3357725 w 3730752"/>
              <a:gd name="connsiteY2" fmla="*/ 4563870 h 4735782"/>
              <a:gd name="connsiteX3" fmla="*/ 3253285 w 3730752"/>
              <a:gd name="connsiteY3" fmla="*/ 4735782 h 4735782"/>
              <a:gd name="connsiteX4" fmla="*/ 0 w 3730752"/>
              <a:gd name="connsiteY4" fmla="*/ 4735782 h 4735782"/>
              <a:gd name="connsiteX5" fmla="*/ 0 w 3730752"/>
              <a:gd name="connsiteY5" fmla="*/ 67215 h 4735782"/>
              <a:gd name="connsiteX6" fmla="*/ 17202 w 3730752"/>
              <a:gd name="connsiteY6" fmla="*/ 62792 h 4735782"/>
              <a:gd name="connsiteX7" fmla="*/ 640080 w 3730752"/>
              <a:gd name="connsiteY7" fmla="*/ 0 h 47357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730752" h="4735782">
                <a:moveTo>
                  <a:pt x="640080" y="0"/>
                </a:moveTo>
                <a:cubicBezTo>
                  <a:pt x="2347011" y="0"/>
                  <a:pt x="3730752" y="1383741"/>
                  <a:pt x="3730752" y="3090672"/>
                </a:cubicBezTo>
                <a:cubicBezTo>
                  <a:pt x="3730752" y="3624088"/>
                  <a:pt x="3595621" y="4125943"/>
                  <a:pt x="3357725" y="4563870"/>
                </a:cubicBezTo>
                <a:lnTo>
                  <a:pt x="3253285" y="4735782"/>
                </a:lnTo>
                <a:lnTo>
                  <a:pt x="0" y="4735782"/>
                </a:lnTo>
                <a:lnTo>
                  <a:pt x="0" y="67215"/>
                </a:lnTo>
                <a:lnTo>
                  <a:pt x="17202" y="62792"/>
                </a:lnTo>
                <a:cubicBezTo>
                  <a:pt x="218397" y="21621"/>
                  <a:pt x="426714" y="0"/>
                  <a:pt x="64008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68" name="Freeform: Shape 1067">
            <a:extLst>
              <a:ext uri="{FF2B5EF4-FFF2-40B4-BE49-F238E27FC236}">
                <a16:creationId xmlns:a16="http://schemas.microsoft.com/office/drawing/2014/main" id="{9DBC4630-03DA-474F-BBCB-BA3AE6B317A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081982" y="-4332"/>
            <a:ext cx="4242816" cy="2454158"/>
          </a:xfrm>
          <a:custGeom>
            <a:avLst/>
            <a:gdLst>
              <a:gd name="connsiteX0" fmla="*/ 28633 w 4242816"/>
              <a:gd name="connsiteY0" fmla="*/ 0 h 2454158"/>
              <a:gd name="connsiteX1" fmla="*/ 4214183 w 4242816"/>
              <a:gd name="connsiteY1" fmla="*/ 0 h 2454158"/>
              <a:gd name="connsiteX2" fmla="*/ 4231864 w 4242816"/>
              <a:gd name="connsiteY2" fmla="*/ 115848 h 2454158"/>
              <a:gd name="connsiteX3" fmla="*/ 4242816 w 4242816"/>
              <a:gd name="connsiteY3" fmla="*/ 332750 h 2454158"/>
              <a:gd name="connsiteX4" fmla="*/ 2121408 w 4242816"/>
              <a:gd name="connsiteY4" fmla="*/ 2454158 h 2454158"/>
              <a:gd name="connsiteX5" fmla="*/ 0 w 4242816"/>
              <a:gd name="connsiteY5" fmla="*/ 332750 h 2454158"/>
              <a:gd name="connsiteX6" fmla="*/ 10953 w 4242816"/>
              <a:gd name="connsiteY6" fmla="*/ 115848 h 24541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242816" h="2454158">
                <a:moveTo>
                  <a:pt x="28633" y="0"/>
                </a:moveTo>
                <a:lnTo>
                  <a:pt x="4214183" y="0"/>
                </a:lnTo>
                <a:lnTo>
                  <a:pt x="4231864" y="115848"/>
                </a:lnTo>
                <a:cubicBezTo>
                  <a:pt x="4239106" y="187164"/>
                  <a:pt x="4242816" y="259524"/>
                  <a:pt x="4242816" y="332750"/>
                </a:cubicBezTo>
                <a:cubicBezTo>
                  <a:pt x="4242816" y="1504371"/>
                  <a:pt x="3293029" y="2454158"/>
                  <a:pt x="2121408" y="2454158"/>
                </a:cubicBezTo>
                <a:cubicBezTo>
                  <a:pt x="949787" y="2454158"/>
                  <a:pt x="0" y="1504371"/>
                  <a:pt x="0" y="332750"/>
                </a:cubicBezTo>
                <a:cubicBezTo>
                  <a:pt x="0" y="259524"/>
                  <a:pt x="3710" y="187164"/>
                  <a:pt x="10953" y="115848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0" name="Freeform: Shape 1069">
            <a:extLst>
              <a:ext uri="{FF2B5EF4-FFF2-40B4-BE49-F238E27FC236}">
                <a16:creationId xmlns:a16="http://schemas.microsoft.com/office/drawing/2014/main" id="{1208BC59-C84F-483F-80CD-FAEC74229B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1246573" y="0"/>
            <a:ext cx="3913632" cy="2285234"/>
          </a:xfrm>
          <a:custGeom>
            <a:avLst/>
            <a:gdLst>
              <a:gd name="connsiteX0" fmla="*/ 29691 w 3913632"/>
              <a:gd name="connsiteY0" fmla="*/ 0 h 2285234"/>
              <a:gd name="connsiteX1" fmla="*/ 3883942 w 3913632"/>
              <a:gd name="connsiteY1" fmla="*/ 0 h 2285234"/>
              <a:gd name="connsiteX2" fmla="*/ 3903529 w 3913632"/>
              <a:gd name="connsiteY2" fmla="*/ 128345 h 2285234"/>
              <a:gd name="connsiteX3" fmla="*/ 3913632 w 3913632"/>
              <a:gd name="connsiteY3" fmla="*/ 328418 h 2285234"/>
              <a:gd name="connsiteX4" fmla="*/ 1956816 w 3913632"/>
              <a:gd name="connsiteY4" fmla="*/ 2285234 h 2285234"/>
              <a:gd name="connsiteX5" fmla="*/ 0 w 3913632"/>
              <a:gd name="connsiteY5" fmla="*/ 328418 h 2285234"/>
              <a:gd name="connsiteX6" fmla="*/ 10103 w 3913632"/>
              <a:gd name="connsiteY6" fmla="*/ 128345 h 22852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913632" h="2285234">
                <a:moveTo>
                  <a:pt x="29691" y="0"/>
                </a:moveTo>
                <a:lnTo>
                  <a:pt x="3883942" y="0"/>
                </a:lnTo>
                <a:lnTo>
                  <a:pt x="3903529" y="128345"/>
                </a:lnTo>
                <a:cubicBezTo>
                  <a:pt x="3910210" y="194127"/>
                  <a:pt x="3913632" y="260873"/>
                  <a:pt x="3913632" y="328418"/>
                </a:cubicBezTo>
                <a:cubicBezTo>
                  <a:pt x="3913632" y="1409138"/>
                  <a:pt x="3037536" y="2285234"/>
                  <a:pt x="1956816" y="2285234"/>
                </a:cubicBezTo>
                <a:cubicBezTo>
                  <a:pt x="876096" y="2285234"/>
                  <a:pt x="0" y="1409138"/>
                  <a:pt x="0" y="328418"/>
                </a:cubicBezTo>
                <a:cubicBezTo>
                  <a:pt x="0" y="260873"/>
                  <a:pt x="3422" y="194127"/>
                  <a:pt x="10103" y="12834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31" name="Picture 7">
            <a:extLst>
              <a:ext uri="{FF2B5EF4-FFF2-40B4-BE49-F238E27FC236}">
                <a16:creationId xmlns:a16="http://schemas.microsoft.com/office/drawing/2014/main" id="{4BF5517B-F840-B681-56E2-377DCBECAB6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92086" y="407840"/>
            <a:ext cx="2410097" cy="11115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2" name="Freeform: Shape 1071">
            <a:extLst>
              <a:ext uri="{FF2B5EF4-FFF2-40B4-BE49-F238E27FC236}">
                <a16:creationId xmlns:a16="http://schemas.microsoft.com/office/drawing/2014/main" id="{A1DABD52-05DF-4F31-AFB9-B330D8BE46F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525559" y="725908"/>
            <a:ext cx="2852928" cy="2852928"/>
          </a:xfrm>
          <a:custGeom>
            <a:avLst/>
            <a:gdLst>
              <a:gd name="connsiteX0" fmla="*/ 1426464 w 2852928"/>
              <a:gd name="connsiteY0" fmla="*/ 0 h 2852928"/>
              <a:gd name="connsiteX1" fmla="*/ 2852928 w 2852928"/>
              <a:gd name="connsiteY1" fmla="*/ 1426464 h 2852928"/>
              <a:gd name="connsiteX2" fmla="*/ 1426464 w 2852928"/>
              <a:gd name="connsiteY2" fmla="*/ 2852928 h 2852928"/>
              <a:gd name="connsiteX3" fmla="*/ 0 w 2852928"/>
              <a:gd name="connsiteY3" fmla="*/ 1426464 h 2852928"/>
              <a:gd name="connsiteX4" fmla="*/ 1426464 w 2852928"/>
              <a:gd name="connsiteY4" fmla="*/ 0 h 28529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852928" h="2852928">
                <a:moveTo>
                  <a:pt x="1426464" y="0"/>
                </a:moveTo>
                <a:cubicBezTo>
                  <a:pt x="2214278" y="0"/>
                  <a:pt x="2852928" y="638650"/>
                  <a:pt x="2852928" y="1426464"/>
                </a:cubicBezTo>
                <a:cubicBezTo>
                  <a:pt x="2852928" y="2214278"/>
                  <a:pt x="2214278" y="2852928"/>
                  <a:pt x="1426464" y="2852928"/>
                </a:cubicBezTo>
                <a:cubicBezTo>
                  <a:pt x="638650" y="2852928"/>
                  <a:pt x="0" y="2214278"/>
                  <a:pt x="0" y="1426464"/>
                </a:cubicBezTo>
                <a:cubicBezTo>
                  <a:pt x="0" y="638650"/>
                  <a:pt x="638650" y="0"/>
                  <a:pt x="1426464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74" name="Oval 1073">
            <a:extLst>
              <a:ext uri="{FF2B5EF4-FFF2-40B4-BE49-F238E27FC236}">
                <a16:creationId xmlns:a16="http://schemas.microsoft.com/office/drawing/2014/main" id="{78418A25-6EAC-4140-BFE6-284E1925B5E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360967" y="561316"/>
            <a:ext cx="3182112" cy="3182112"/>
          </a:xfrm>
          <a:prstGeom prst="ellipse">
            <a:avLst/>
          </a:pr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9" name="Picture 5" descr="Hallbrook Primary School - COMING SOON - HALLBOOK PRE SCHOOL">
            <a:extLst>
              <a:ext uri="{FF2B5EF4-FFF2-40B4-BE49-F238E27FC236}">
                <a16:creationId xmlns:a16="http://schemas.microsoft.com/office/drawing/2014/main" id="{FCD0D416-BA17-B47B-CC49-1E4B404931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37880" y="1272777"/>
            <a:ext cx="1829652" cy="18296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>
            <a:extLst>
              <a:ext uri="{FF2B5EF4-FFF2-40B4-BE49-F238E27FC236}">
                <a16:creationId xmlns:a16="http://schemas.microsoft.com/office/drawing/2014/main" id="{F6A3821A-1833-0EF3-E7DC-FD064059A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6643" y="3508736"/>
            <a:ext cx="2329136" cy="2764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6" name="Freeform: Shape 1075">
            <a:extLst>
              <a:ext uri="{FF2B5EF4-FFF2-40B4-BE49-F238E27FC236}">
                <a16:creationId xmlns:a16="http://schemas.microsoft.com/office/drawing/2014/main" id="{6B9D64DB-4D5C-4A91-B45F-F301E3174F9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2568" y="-4332"/>
            <a:ext cx="3439432" cy="3550083"/>
          </a:xfrm>
          <a:custGeom>
            <a:avLst/>
            <a:gdLst>
              <a:gd name="connsiteX0" fmla="*/ 115336 w 3439432"/>
              <a:gd name="connsiteY0" fmla="*/ 0 h 3550083"/>
              <a:gd name="connsiteX1" fmla="*/ 3439432 w 3439432"/>
              <a:gd name="connsiteY1" fmla="*/ 0 h 3550083"/>
              <a:gd name="connsiteX2" fmla="*/ 3439432 w 3439432"/>
              <a:gd name="connsiteY2" fmla="*/ 3462762 h 3550083"/>
              <a:gd name="connsiteX3" fmla="*/ 3318024 w 3439432"/>
              <a:gd name="connsiteY3" fmla="*/ 3493980 h 3550083"/>
              <a:gd name="connsiteX4" fmla="*/ 2761488 w 3439432"/>
              <a:gd name="connsiteY4" fmla="*/ 3550083 h 3550083"/>
              <a:gd name="connsiteX5" fmla="*/ 0 w 3439432"/>
              <a:gd name="connsiteY5" fmla="*/ 788595 h 3550083"/>
              <a:gd name="connsiteX6" fmla="*/ 70713 w 3439432"/>
              <a:gd name="connsiteY6" fmla="*/ 164949 h 35500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39432" h="3550083">
                <a:moveTo>
                  <a:pt x="115336" y="0"/>
                </a:moveTo>
                <a:lnTo>
                  <a:pt x="3439432" y="0"/>
                </a:lnTo>
                <a:lnTo>
                  <a:pt x="3439432" y="3462762"/>
                </a:lnTo>
                <a:lnTo>
                  <a:pt x="3318024" y="3493980"/>
                </a:lnTo>
                <a:cubicBezTo>
                  <a:pt x="3138258" y="3530765"/>
                  <a:pt x="2952129" y="3550083"/>
                  <a:pt x="2761488" y="3550083"/>
                </a:cubicBezTo>
                <a:cubicBezTo>
                  <a:pt x="1236360" y="3550083"/>
                  <a:pt x="0" y="2313723"/>
                  <a:pt x="0" y="788595"/>
                </a:cubicBezTo>
                <a:cubicBezTo>
                  <a:pt x="0" y="574124"/>
                  <a:pt x="24450" y="365364"/>
                  <a:pt x="70713" y="164949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078" name="Freeform: Shape 1077">
            <a:extLst>
              <a:ext uri="{FF2B5EF4-FFF2-40B4-BE49-F238E27FC236}">
                <a16:creationId xmlns:a16="http://schemas.microsoft.com/office/drawing/2014/main" id="{8E4F04B5-4D4A-4F70-8549-384AF53513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918761" y="-4330"/>
            <a:ext cx="3273238" cy="3383891"/>
          </a:xfrm>
          <a:custGeom>
            <a:avLst/>
            <a:gdLst>
              <a:gd name="connsiteX0" fmla="*/ 122841 w 3273238"/>
              <a:gd name="connsiteY0" fmla="*/ 0 h 3383891"/>
              <a:gd name="connsiteX1" fmla="*/ 3273238 w 3273238"/>
              <a:gd name="connsiteY1" fmla="*/ 0 h 3383891"/>
              <a:gd name="connsiteX2" fmla="*/ 3273238 w 3273238"/>
              <a:gd name="connsiteY2" fmla="*/ 3291335 h 3383891"/>
              <a:gd name="connsiteX3" fmla="*/ 3118338 w 3273238"/>
              <a:gd name="connsiteY3" fmla="*/ 3331164 h 3383891"/>
              <a:gd name="connsiteX4" fmla="*/ 2595295 w 3273238"/>
              <a:gd name="connsiteY4" fmla="*/ 3383891 h 3383891"/>
              <a:gd name="connsiteX5" fmla="*/ 0 w 3273238"/>
              <a:gd name="connsiteY5" fmla="*/ 788596 h 3383891"/>
              <a:gd name="connsiteX6" fmla="*/ 116679 w 3273238"/>
              <a:gd name="connsiteY6" fmla="*/ 16835 h 338389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273238" h="3383891">
                <a:moveTo>
                  <a:pt x="122841" y="0"/>
                </a:moveTo>
                <a:lnTo>
                  <a:pt x="3273238" y="0"/>
                </a:lnTo>
                <a:lnTo>
                  <a:pt x="3273238" y="3291335"/>
                </a:lnTo>
                <a:lnTo>
                  <a:pt x="3118338" y="3331164"/>
                </a:lnTo>
                <a:cubicBezTo>
                  <a:pt x="2949390" y="3365736"/>
                  <a:pt x="2774463" y="3383891"/>
                  <a:pt x="2595295" y="3383891"/>
                </a:cubicBezTo>
                <a:cubicBezTo>
                  <a:pt x="1161953" y="3383891"/>
                  <a:pt x="0" y="2221938"/>
                  <a:pt x="0" y="788596"/>
                </a:cubicBezTo>
                <a:cubicBezTo>
                  <a:pt x="0" y="519845"/>
                  <a:pt x="40850" y="260634"/>
                  <a:pt x="116679" y="16835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1027" name="Picture 3" descr="Richmond Primary School - Home">
            <a:extLst>
              <a:ext uri="{FF2B5EF4-FFF2-40B4-BE49-F238E27FC236}">
                <a16:creationId xmlns:a16="http://schemas.microsoft.com/office/drawing/2014/main" id="{7BE969B6-6F0A-821A-0328-2FEE3C2D8E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29800" y="368428"/>
            <a:ext cx="1952160" cy="1952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80" name="Freeform: Shape 1079">
            <a:extLst>
              <a:ext uri="{FF2B5EF4-FFF2-40B4-BE49-F238E27FC236}">
                <a16:creationId xmlns:a16="http://schemas.microsoft.com/office/drawing/2014/main" id="{0D14DB62-3EB3-452E-89EE-30B0CDB0C8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363236" y="4071322"/>
            <a:ext cx="2828765" cy="2786678"/>
          </a:xfrm>
          <a:custGeom>
            <a:avLst/>
            <a:gdLst>
              <a:gd name="connsiteX0" fmla="*/ 1888236 w 2828765"/>
              <a:gd name="connsiteY0" fmla="*/ 0 h 2786678"/>
              <a:gd name="connsiteX1" fmla="*/ 2788281 w 2828765"/>
              <a:gd name="connsiteY1" fmla="*/ 227900 h 2786678"/>
              <a:gd name="connsiteX2" fmla="*/ 2828765 w 2828765"/>
              <a:gd name="connsiteY2" fmla="*/ 252495 h 2786678"/>
              <a:gd name="connsiteX3" fmla="*/ 2828765 w 2828765"/>
              <a:gd name="connsiteY3" fmla="*/ 2786678 h 2786678"/>
              <a:gd name="connsiteX4" fmla="*/ 227128 w 2828765"/>
              <a:gd name="connsiteY4" fmla="*/ 2786678 h 2786678"/>
              <a:gd name="connsiteX5" fmla="*/ 148387 w 2828765"/>
              <a:gd name="connsiteY5" fmla="*/ 2623223 h 2786678"/>
              <a:gd name="connsiteX6" fmla="*/ 0 w 2828765"/>
              <a:gd name="connsiteY6" fmla="*/ 1888236 h 2786678"/>
              <a:gd name="connsiteX7" fmla="*/ 1888236 w 2828765"/>
              <a:gd name="connsiteY7" fmla="*/ 0 h 278667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828765" h="2786678">
                <a:moveTo>
                  <a:pt x="1888236" y="0"/>
                </a:moveTo>
                <a:cubicBezTo>
                  <a:pt x="2214125" y="0"/>
                  <a:pt x="2520731" y="82558"/>
                  <a:pt x="2788281" y="227900"/>
                </a:cubicBezTo>
                <a:lnTo>
                  <a:pt x="2828765" y="252495"/>
                </a:lnTo>
                <a:lnTo>
                  <a:pt x="2828765" y="2786678"/>
                </a:lnTo>
                <a:lnTo>
                  <a:pt x="227128" y="2786678"/>
                </a:lnTo>
                <a:lnTo>
                  <a:pt x="148387" y="2623223"/>
                </a:lnTo>
                <a:cubicBezTo>
                  <a:pt x="52837" y="2397318"/>
                  <a:pt x="0" y="2148947"/>
                  <a:pt x="0" y="1888236"/>
                </a:cubicBezTo>
                <a:cubicBezTo>
                  <a:pt x="0" y="845392"/>
                  <a:pt x="845392" y="0"/>
                  <a:pt x="1888236" y="0"/>
                </a:cubicBezTo>
                <a:close/>
              </a:path>
            </a:pathLst>
          </a:cu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082" name="Freeform: Shape 1081">
            <a:extLst>
              <a:ext uri="{FF2B5EF4-FFF2-40B4-BE49-F238E27FC236}">
                <a16:creationId xmlns:a16="http://schemas.microsoft.com/office/drawing/2014/main" id="{CB14CE1B-4BC5-4EF2-BE3D-05E4F580B3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9199331" y="3907418"/>
            <a:ext cx="2992669" cy="2950582"/>
          </a:xfrm>
          <a:custGeom>
            <a:avLst/>
            <a:gdLst>
              <a:gd name="connsiteX0" fmla="*/ 2052140 w 2992669"/>
              <a:gd name="connsiteY0" fmla="*/ 0 h 2950582"/>
              <a:gd name="connsiteX1" fmla="*/ 2850926 w 2992669"/>
              <a:gd name="connsiteY1" fmla="*/ 161267 h 2950582"/>
              <a:gd name="connsiteX2" fmla="*/ 2992669 w 2992669"/>
              <a:gd name="connsiteY2" fmla="*/ 229549 h 2950582"/>
              <a:gd name="connsiteX3" fmla="*/ 2992669 w 2992669"/>
              <a:gd name="connsiteY3" fmla="*/ 2950582 h 2950582"/>
              <a:gd name="connsiteX4" fmla="*/ 209274 w 2992669"/>
              <a:gd name="connsiteY4" fmla="*/ 2950582 h 2950582"/>
              <a:gd name="connsiteX5" fmla="*/ 161267 w 2992669"/>
              <a:gd name="connsiteY5" fmla="*/ 2850926 h 2950582"/>
              <a:gd name="connsiteX6" fmla="*/ 0 w 2992669"/>
              <a:gd name="connsiteY6" fmla="*/ 2052140 h 2950582"/>
              <a:gd name="connsiteX7" fmla="*/ 2052140 w 2992669"/>
              <a:gd name="connsiteY7" fmla="*/ 0 h 29505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2992669" h="2950582">
                <a:moveTo>
                  <a:pt x="2052140" y="0"/>
                </a:moveTo>
                <a:cubicBezTo>
                  <a:pt x="2335482" y="0"/>
                  <a:pt x="2605411" y="57424"/>
                  <a:pt x="2850926" y="161267"/>
                </a:cubicBezTo>
                <a:lnTo>
                  <a:pt x="2992669" y="229549"/>
                </a:lnTo>
                <a:lnTo>
                  <a:pt x="2992669" y="2950582"/>
                </a:lnTo>
                <a:lnTo>
                  <a:pt x="209274" y="2950582"/>
                </a:lnTo>
                <a:lnTo>
                  <a:pt x="161267" y="2850926"/>
                </a:lnTo>
                <a:cubicBezTo>
                  <a:pt x="57423" y="2605411"/>
                  <a:pt x="0" y="2335482"/>
                  <a:pt x="0" y="2052140"/>
                </a:cubicBezTo>
                <a:cubicBezTo>
                  <a:pt x="0" y="918774"/>
                  <a:pt x="918774" y="0"/>
                  <a:pt x="2052140" y="0"/>
                </a:cubicBezTo>
                <a:close/>
              </a:path>
            </a:pathLst>
          </a:custGeom>
          <a:solidFill>
            <a:srgbClr val="FFFFF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1028" name="Picture 4" descr="Cosby Primary School - Home">
            <a:extLst>
              <a:ext uri="{FF2B5EF4-FFF2-40B4-BE49-F238E27FC236}">
                <a16:creationId xmlns:a16="http://schemas.microsoft.com/office/drawing/2014/main" id="{14917EAF-4AE4-A978-F261-6155B57CAE8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888582" y="4971397"/>
            <a:ext cx="2135777" cy="14950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8355481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C4FDBE2-32F7-4AC4-A40C-C51C65B1D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588E9F-3A22-D7E3-5BBE-0F74A2283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3933" y="3827844"/>
            <a:ext cx="6766405" cy="11681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E"/>
                </a:solidFill>
              </a:rPr>
              <a:t>Addition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BF4792E-DF83-4D24-9924-01EC30A32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58512"/>
            <a:ext cx="3952259" cy="5932172"/>
          </a:xfrm>
          <a:custGeom>
            <a:avLst/>
            <a:gdLst>
              <a:gd name="connsiteX0" fmla="*/ 986173 w 3952259"/>
              <a:gd name="connsiteY0" fmla="*/ 0 h 5932172"/>
              <a:gd name="connsiteX1" fmla="*/ 3952259 w 3952259"/>
              <a:gd name="connsiteY1" fmla="*/ 2966086 h 5932172"/>
              <a:gd name="connsiteX2" fmla="*/ 986173 w 3952259"/>
              <a:gd name="connsiteY2" fmla="*/ 5932172 h 5932172"/>
              <a:gd name="connsiteX3" fmla="*/ 104150 w 3952259"/>
              <a:gd name="connsiteY3" fmla="*/ 5798823 h 5932172"/>
              <a:gd name="connsiteX4" fmla="*/ 0 w 3952259"/>
              <a:gd name="connsiteY4" fmla="*/ 5760704 h 5932172"/>
              <a:gd name="connsiteX5" fmla="*/ 0 w 3952259"/>
              <a:gd name="connsiteY5" fmla="*/ 171469 h 5932172"/>
              <a:gd name="connsiteX6" fmla="*/ 104150 w 3952259"/>
              <a:gd name="connsiteY6" fmla="*/ 133350 h 5932172"/>
              <a:gd name="connsiteX7" fmla="*/ 986173 w 3952259"/>
              <a:gd name="connsiteY7" fmla="*/ 0 h 593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52259" h="5932172">
                <a:moveTo>
                  <a:pt x="986173" y="0"/>
                </a:moveTo>
                <a:cubicBezTo>
                  <a:pt x="2624297" y="0"/>
                  <a:pt x="3952259" y="1327962"/>
                  <a:pt x="3952259" y="2966086"/>
                </a:cubicBezTo>
                <a:cubicBezTo>
                  <a:pt x="3952259" y="4604210"/>
                  <a:pt x="2624297" y="5932172"/>
                  <a:pt x="986173" y="5932172"/>
                </a:cubicBezTo>
                <a:cubicBezTo>
                  <a:pt x="679025" y="5932172"/>
                  <a:pt x="382781" y="5885486"/>
                  <a:pt x="104150" y="5798823"/>
                </a:cubicBezTo>
                <a:lnTo>
                  <a:pt x="0" y="5760704"/>
                </a:lnTo>
                <a:lnTo>
                  <a:pt x="0" y="171469"/>
                </a:lnTo>
                <a:lnTo>
                  <a:pt x="104150" y="133350"/>
                </a:lnTo>
                <a:cubicBezTo>
                  <a:pt x="382781" y="46686"/>
                  <a:pt x="679025" y="0"/>
                  <a:pt x="9861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837328-A57C-47AA-B520-C83F4A6BD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58125" y="0"/>
            <a:ext cx="4475748" cy="3256337"/>
          </a:xfrm>
          <a:custGeom>
            <a:avLst/>
            <a:gdLst>
              <a:gd name="connsiteX0" fmla="*/ 246861 w 4475748"/>
              <a:gd name="connsiteY0" fmla="*/ 0 h 3256337"/>
              <a:gd name="connsiteX1" fmla="*/ 4228888 w 4475748"/>
              <a:gd name="connsiteY1" fmla="*/ 0 h 3256337"/>
              <a:gd name="connsiteX2" fmla="*/ 4299885 w 4475748"/>
              <a:gd name="connsiteY2" fmla="*/ 147382 h 3256337"/>
              <a:gd name="connsiteX3" fmla="*/ 4475748 w 4475748"/>
              <a:gd name="connsiteY3" fmla="*/ 1018463 h 3256337"/>
              <a:gd name="connsiteX4" fmla="*/ 2237874 w 4475748"/>
              <a:gd name="connsiteY4" fmla="*/ 3256337 h 3256337"/>
              <a:gd name="connsiteX5" fmla="*/ 0 w 4475748"/>
              <a:gd name="connsiteY5" fmla="*/ 1018463 h 3256337"/>
              <a:gd name="connsiteX6" fmla="*/ 175863 w 4475748"/>
              <a:gd name="connsiteY6" fmla="*/ 147382 h 3256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5748" h="3256337">
                <a:moveTo>
                  <a:pt x="246861" y="0"/>
                </a:moveTo>
                <a:lnTo>
                  <a:pt x="4228888" y="0"/>
                </a:lnTo>
                <a:lnTo>
                  <a:pt x="4299885" y="147382"/>
                </a:lnTo>
                <a:cubicBezTo>
                  <a:pt x="4413128" y="415117"/>
                  <a:pt x="4475748" y="709477"/>
                  <a:pt x="4475748" y="1018463"/>
                </a:cubicBezTo>
                <a:cubicBezTo>
                  <a:pt x="4475748" y="2254407"/>
                  <a:pt x="3473818" y="3256337"/>
                  <a:pt x="2237874" y="3256337"/>
                </a:cubicBezTo>
                <a:cubicBezTo>
                  <a:pt x="1001930" y="3256337"/>
                  <a:pt x="0" y="2254407"/>
                  <a:pt x="0" y="1018463"/>
                </a:cubicBezTo>
                <a:cubicBezTo>
                  <a:pt x="0" y="709477"/>
                  <a:pt x="62621" y="415117"/>
                  <a:pt x="175863" y="14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E2B33195-5BCA-4BB7-A82D-67395226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7580241">
            <a:off x="-1784401" y="613620"/>
            <a:ext cx="6199926" cy="6199926"/>
          </a:xfrm>
          <a:prstGeom prst="arc">
            <a:avLst>
              <a:gd name="adj1" fmla="val 14455503"/>
              <a:gd name="adj2" fmla="val 18389131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4" descr="Cosby Primary School - Home">
            <a:extLst>
              <a:ext uri="{FF2B5EF4-FFF2-40B4-BE49-F238E27FC236}">
                <a16:creationId xmlns:a16="http://schemas.microsoft.com/office/drawing/2014/main" id="{D79A59E7-E76F-0A47-7DB6-A9624A500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166" y="2261725"/>
            <a:ext cx="2612096" cy="1828467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Richmond Primary School - Home">
            <a:extLst>
              <a:ext uri="{FF2B5EF4-FFF2-40B4-BE49-F238E27FC236}">
                <a16:creationId xmlns:a16="http://schemas.microsoft.com/office/drawing/2014/main" id="{4C2696D3-5583-949A-1651-ACB3DE718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980" y="133707"/>
            <a:ext cx="2488039" cy="2488039"/>
          </a:xfrm>
          <a:custGeom>
            <a:avLst/>
            <a:gdLst/>
            <a:ahLst/>
            <a:cxnLst/>
            <a:rect l="l" t="t" r="r" b="b"/>
            <a:pathLst>
              <a:path w="2487175" h="2487175">
                <a:moveTo>
                  <a:pt x="67328" y="0"/>
                </a:moveTo>
                <a:lnTo>
                  <a:pt x="2419847" y="0"/>
                </a:lnTo>
                <a:cubicBezTo>
                  <a:pt x="2457031" y="0"/>
                  <a:pt x="2487175" y="30144"/>
                  <a:pt x="2487175" y="67328"/>
                </a:cubicBezTo>
                <a:lnTo>
                  <a:pt x="2487175" y="2419847"/>
                </a:lnTo>
                <a:cubicBezTo>
                  <a:pt x="2487175" y="2457031"/>
                  <a:pt x="2457031" y="2487175"/>
                  <a:pt x="2419847" y="2487175"/>
                </a:cubicBezTo>
                <a:lnTo>
                  <a:pt x="67328" y="2487175"/>
                </a:lnTo>
                <a:cubicBezTo>
                  <a:pt x="30144" y="2487175"/>
                  <a:pt x="0" y="2457031"/>
                  <a:pt x="0" y="2419847"/>
                </a:cubicBezTo>
                <a:lnTo>
                  <a:pt x="0" y="67328"/>
                </a:lnTo>
                <a:cubicBezTo>
                  <a:pt x="0" y="30144"/>
                  <a:pt x="30144" y="0"/>
                  <a:pt x="673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A03A6A2-7849-4179-B68F-C11DDDB23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1078" y="0"/>
            <a:ext cx="3440922" cy="3674631"/>
          </a:xfrm>
          <a:custGeom>
            <a:avLst/>
            <a:gdLst>
              <a:gd name="connsiteX0" fmla="*/ 523074 w 3440922"/>
              <a:gd name="connsiteY0" fmla="*/ 0 h 3674631"/>
              <a:gd name="connsiteX1" fmla="*/ 3440922 w 3440922"/>
              <a:gd name="connsiteY1" fmla="*/ 0 h 3674631"/>
              <a:gd name="connsiteX2" fmla="*/ 3440922 w 3440922"/>
              <a:gd name="connsiteY2" fmla="*/ 3321701 h 3674631"/>
              <a:gd name="connsiteX3" fmla="*/ 3304578 w 3440922"/>
              <a:gd name="connsiteY3" fmla="*/ 3404532 h 3674631"/>
              <a:gd name="connsiteX4" fmla="*/ 2237874 w 3440922"/>
              <a:gd name="connsiteY4" fmla="*/ 3674631 h 3674631"/>
              <a:gd name="connsiteX5" fmla="*/ 0 w 3440922"/>
              <a:gd name="connsiteY5" fmla="*/ 1436757 h 3674631"/>
              <a:gd name="connsiteX6" fmla="*/ 511022 w 3440922"/>
              <a:gd name="connsiteY6" fmla="*/ 13261 h 367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40922" h="3674631">
                <a:moveTo>
                  <a:pt x="523074" y="0"/>
                </a:moveTo>
                <a:lnTo>
                  <a:pt x="3440922" y="0"/>
                </a:lnTo>
                <a:lnTo>
                  <a:pt x="3440922" y="3321701"/>
                </a:lnTo>
                <a:lnTo>
                  <a:pt x="3304578" y="3404532"/>
                </a:lnTo>
                <a:cubicBezTo>
                  <a:pt x="2987486" y="3576786"/>
                  <a:pt x="2624107" y="3674631"/>
                  <a:pt x="2237874" y="3674631"/>
                </a:cubicBezTo>
                <a:cubicBezTo>
                  <a:pt x="1001930" y="3674631"/>
                  <a:pt x="0" y="2672701"/>
                  <a:pt x="0" y="1436757"/>
                </a:cubicBezTo>
                <a:cubicBezTo>
                  <a:pt x="0" y="896032"/>
                  <a:pt x="191776" y="400098"/>
                  <a:pt x="511022" y="13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5" descr="Hallbrook Primary School - COMING SOON - HALLBOOK PRE SCHOOL">
            <a:extLst>
              <a:ext uri="{FF2B5EF4-FFF2-40B4-BE49-F238E27FC236}">
                <a16:creationId xmlns:a16="http://schemas.microsoft.com/office/drawing/2014/main" id="{BF31F9A2-7CF3-4D10-A1FB-0AE39F672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42995" y="407063"/>
            <a:ext cx="2378947" cy="2378947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3679380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01463916"/>
              </p:ext>
            </p:extLst>
          </p:nvPr>
        </p:nvGraphicFramePr>
        <p:xfrm>
          <a:off x="299830" y="141366"/>
          <a:ext cx="11592340" cy="595652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44664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Early Years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1153453">
                <a:tc>
                  <a:txBody>
                    <a:bodyPr/>
                    <a:lstStyle/>
                    <a:p>
                      <a:r>
                        <a:rPr lang="en-GB" sz="1100" u="none" dirty="0"/>
                        <a:t>Count objects, actions and sounds</a:t>
                      </a:r>
                      <a:br>
                        <a:rPr lang="en-GB" sz="1100" u="none" dirty="0"/>
                      </a:br>
                      <a:endParaRPr lang="en-GB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-Children begin by counting concrete manipulatives and are encouraged to organise into a line and tag each object as they count with 1-1 correspondence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Children count actions and sounds e.g. can you jump 4 times? How many times does your friend jump up and down? Can you clap 5 times? How many times does your teacher clap?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u="none" dirty="0"/>
                        <a:t>Explore the composition of numbers to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Build numbers using concrete manipulatives e.g. 5 frame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-Combine groups of objects using concrete manipulatives e.g. object pic, 5/10 frame, </a:t>
                      </a:r>
                      <a:r>
                        <a:rPr lang="en-GB" sz="1100" dirty="0" err="1"/>
                        <a:t>ppw</a:t>
                      </a:r>
                      <a:r>
                        <a:rPr lang="en-GB" sz="1100" dirty="0"/>
                        <a:t>, </a:t>
                      </a:r>
                      <a:r>
                        <a:rPr lang="en-GB" sz="1100" dirty="0" err="1"/>
                        <a:t>numicon</a:t>
                      </a:r>
                      <a:r>
                        <a:rPr lang="en-GB" sz="1100" dirty="0"/>
                        <a:t>, fingers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-Children are encouraged to say number sentence out loud e.g. 2 add 1 equals 3</a:t>
                      </a:r>
                      <a:br>
                        <a:rPr lang="en-GB" sz="1100" dirty="0"/>
                      </a:br>
                      <a:r>
                        <a:rPr lang="en-GB" sz="1100" dirty="0"/>
                        <a:t>-Children record their mathematical graphics using pictures, numbers, words and symbols.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u="none" dirty="0"/>
                        <a:t>Recall number bonds for numbers to 5 and some to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Explore using Part-part-whole, 5 and 10 frames, fingers, </a:t>
                      </a:r>
                      <a:r>
                        <a:rPr lang="en-GB" sz="1100" dirty="0" err="1"/>
                        <a:t>numicon</a:t>
                      </a:r>
                      <a:r>
                        <a:rPr lang="en-GB" sz="1100" dirty="0"/>
                        <a:t>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Explore using Part-part-whole, 5 and 10 frames, fingers, </a:t>
                      </a:r>
                      <a:r>
                        <a:rPr lang="en-GB" sz="1100" dirty="0" err="1"/>
                        <a:t>numicon</a:t>
                      </a:r>
                      <a:r>
                        <a:rPr lang="en-GB" sz="1100" dirty="0"/>
                        <a:t>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Recall without the need for objects or models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1 + 4, 3+ 2, 5 + 0 </a:t>
                      </a:r>
                      <a:r>
                        <a:rPr lang="en-US" sz="1100" dirty="0" err="1"/>
                        <a:t>etc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075654">
                <a:tc>
                  <a:txBody>
                    <a:bodyPr/>
                    <a:lstStyle/>
                    <a:p>
                      <a:r>
                        <a:rPr lang="en-GB" sz="1100" u="none" dirty="0"/>
                        <a:t>Understand the ‘one more than/one less than’ relationship between consecutive numbers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Explore using concrete manipulatives on a 5 or 10 frame, using a number track/counting stick.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draw the number on a 5 frame and show one more or one less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mentally</a:t>
                      </a:r>
                    </a:p>
                    <a:p>
                      <a:r>
                        <a:rPr lang="en-US" sz="1100" dirty="0"/>
                        <a:t>1 more than 6 is 7</a:t>
                      </a:r>
                    </a:p>
                    <a:p>
                      <a:r>
                        <a:rPr lang="en-US" sz="1100" dirty="0"/>
                        <a:t>I less than 8 is 7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1239990">
                <a:tc>
                  <a:txBody>
                    <a:bodyPr/>
                    <a:lstStyle/>
                    <a:p>
                      <a:r>
                        <a:rPr lang="en-GB" sz="1100" u="none" dirty="0"/>
                        <a:t>Subitise – to know the amount in a group without counting (up to 5)</a:t>
                      </a:r>
                      <a:br>
                        <a:rPr lang="en-GB" sz="1100" u="none" dirty="0"/>
                      </a:br>
                      <a:r>
                        <a:rPr lang="en-GB" sz="1100" u="none" dirty="0"/>
                        <a:t>dot cards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</a:t>
                      </a:r>
                      <a:r>
                        <a:rPr lang="en-US" sz="1100" dirty="0" err="1"/>
                        <a:t>subitise</a:t>
                      </a:r>
                      <a:r>
                        <a:rPr lang="en-US" sz="1100" dirty="0"/>
                        <a:t> with objects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</a:t>
                      </a:r>
                      <a:r>
                        <a:rPr lang="en-US" sz="1100" dirty="0" err="1"/>
                        <a:t>subitise</a:t>
                      </a:r>
                      <a:r>
                        <a:rPr lang="en-US" sz="1100" dirty="0"/>
                        <a:t> pictorially </a:t>
                      </a:r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5BFE5DAB-692B-5A97-475D-924246F10A7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-1" r="44958" b="1"/>
          <a:stretch/>
        </p:blipFill>
        <p:spPr>
          <a:xfrm>
            <a:off x="2163595" y="1157471"/>
            <a:ext cx="1269563" cy="33442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AA22F481-76A0-0B7B-0594-0EB83F99AC7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64256" r="1"/>
          <a:stretch/>
        </p:blipFill>
        <p:spPr>
          <a:xfrm>
            <a:off x="4048543" y="988272"/>
            <a:ext cx="1141655" cy="46310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E4F8E20-6BDE-3DD5-C836-0425C56C277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635026" y="779252"/>
            <a:ext cx="1792317" cy="590492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8391DA35-135D-65A0-93DE-F54622BAB0D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1156784" y="1157471"/>
            <a:ext cx="485776" cy="50667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046906B-C3B9-20A4-4707-EE6A0EFA099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57655" y="702099"/>
            <a:ext cx="690300" cy="5177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BE293737-7D1B-47A2-3B59-714A405F64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31065" y="1135574"/>
            <a:ext cx="359918" cy="5504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0859BB5-903B-A667-B2BD-F4E07AD84E6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2437" y="2168866"/>
            <a:ext cx="1710721" cy="33913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883A7F5-998F-D23F-0DF9-B324EDE675B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4075431" y="2168866"/>
            <a:ext cx="532218" cy="404486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A8A2AF7-5EBB-E536-B7BD-7640F6E7AE6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85295" y="2185144"/>
            <a:ext cx="791851" cy="37193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21B256A-824B-994C-7D72-D3FC5575BE4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895125" y="2134558"/>
            <a:ext cx="460304" cy="43879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EF9E509-09DD-8B3F-A28D-ABD2C3F83E8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427343" y="3057070"/>
            <a:ext cx="791851" cy="37193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49DE9A3F-47CE-3A94-7EEA-4F4ABB4B1ED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637173" y="3006484"/>
            <a:ext cx="460304" cy="43879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0A83E0A-009E-A7A7-4BC0-AA134683519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019211" y="2901986"/>
            <a:ext cx="1200318" cy="64779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058381EE-28B0-C132-7263-CE5DFDF3B67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32133" y="4183914"/>
            <a:ext cx="2170637" cy="351582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8AE4CCE5-21B1-55EC-7E06-FA66B9D6B83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4252213" y="3981841"/>
            <a:ext cx="882860" cy="755728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41A808E2-8BF4-2E74-DEB4-B3272F11666E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5538255" y="4285131"/>
            <a:ext cx="1643063" cy="45243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8E1CFA3-F121-537B-6C20-F4EEAD999238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47882" y="5314592"/>
            <a:ext cx="2354923" cy="39783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586CD03-2F00-E373-9425-6C8BC50B0F7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0097087" y="3650889"/>
            <a:ext cx="1556929" cy="1066050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79F06CB9-E1CE-7BED-32D2-84C22964CB06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801067" y="5314592"/>
            <a:ext cx="3286011" cy="4950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8034897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54754123"/>
              </p:ext>
            </p:extLst>
          </p:nvPr>
        </p:nvGraphicFramePr>
        <p:xfrm>
          <a:off x="221561" y="177497"/>
          <a:ext cx="11592340" cy="657526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1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To count on forwards and backwards from a number within 1s, 2s, 5s and 10s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7, 8 , 9 , 10, 11</a:t>
                      </a:r>
                    </a:p>
                    <a:p>
                      <a:r>
                        <a:rPr lang="en-GB" sz="1100" dirty="0"/>
                        <a:t> 19, 18, 17, 16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4, 6, 8, 10</a:t>
                      </a:r>
                    </a:p>
                    <a:p>
                      <a:r>
                        <a:rPr lang="en-GB" sz="1100" dirty="0"/>
                        <a:t>50, 40, 30,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Add single digits within 10 and 20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I can count 4 objects and 3 objects and combine them to make 7 objects 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4 + 3 = 7</a:t>
                      </a:r>
                    </a:p>
                    <a:p>
                      <a:r>
                        <a:rPr lang="en-GB" sz="1100" dirty="0"/>
                        <a:t>3 + 4 = 7 </a:t>
                      </a:r>
                    </a:p>
                    <a:p>
                      <a:r>
                        <a:rPr lang="en-GB" sz="1100" dirty="0"/>
                        <a:t>3 + ___ = 7 </a:t>
                      </a:r>
                    </a:p>
                    <a:p>
                      <a:r>
                        <a:rPr lang="en-GB" sz="1100" dirty="0"/>
                        <a:t>7 = __ + 4 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Number Bonds within 10 </a:t>
                      </a:r>
                    </a:p>
                    <a:p>
                      <a:r>
                        <a:rPr lang="en-GB" sz="1100" dirty="0"/>
                        <a:t>&amp;</a:t>
                      </a:r>
                    </a:p>
                    <a:p>
                      <a:r>
                        <a:rPr lang="en-GB" sz="1100" dirty="0"/>
                        <a:t>Number Bonds to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objects to combine 3 and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3 is a part, 4 is a part, 7 is the whole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To mentally know 3 and 4 is 7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3 + 4 = 7 </a:t>
                      </a:r>
                    </a:p>
                    <a:p>
                      <a:r>
                        <a:rPr lang="en-GB" sz="1100" dirty="0"/>
                        <a:t>3 + ___ = 7 </a:t>
                      </a:r>
                    </a:p>
                    <a:p>
                      <a:r>
                        <a:rPr lang="en-GB" sz="1100" dirty="0"/>
                        <a:t>7 = __ + 4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075654">
                <a:tc>
                  <a:txBody>
                    <a:bodyPr/>
                    <a:lstStyle/>
                    <a:p>
                      <a:r>
                        <a:rPr lang="en-GB" sz="1100" dirty="0"/>
                        <a:t>Number Bonds within 20 </a:t>
                      </a:r>
                    </a:p>
                    <a:p>
                      <a:r>
                        <a:rPr lang="en-GB" sz="1100" dirty="0"/>
                        <a:t>&amp;</a:t>
                      </a:r>
                    </a:p>
                    <a:p>
                      <a:r>
                        <a:rPr lang="en-GB" sz="1100" dirty="0"/>
                        <a:t>Number Bonds to 20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Using Dienes blocks to combine 14  and 5 is 19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To use jottings to show 12 + 4 = 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To mentally know 14 + 5 = 19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14 + 5 = 19</a:t>
                      </a:r>
                    </a:p>
                    <a:p>
                      <a:r>
                        <a:rPr lang="en-GB" sz="1100" dirty="0"/>
                        <a:t>14 + ___ = 19</a:t>
                      </a:r>
                    </a:p>
                    <a:p>
                      <a:r>
                        <a:rPr lang="en-GB" sz="1100" dirty="0"/>
                        <a:t>19 = 14 + ___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1239990">
                <a:tc>
                  <a:txBody>
                    <a:bodyPr/>
                    <a:lstStyle/>
                    <a:p>
                      <a:r>
                        <a:rPr lang="en-GB" sz="1100" dirty="0"/>
                        <a:t>Counting on method within 10 and 20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Using physical objects to make a 2 groups and count on from the first group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4 + 3 = 7 </a:t>
                      </a:r>
                    </a:p>
                    <a:p>
                      <a:r>
                        <a:rPr lang="en-GB" sz="1100" dirty="0"/>
                        <a:t>I start at 4 and count on 3 more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I can put 4 in my head and count on 3 more to make 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___ plus____ is equal to ______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3 more than 4 is 7 </a:t>
                      </a:r>
                    </a:p>
                    <a:p>
                      <a:r>
                        <a:rPr lang="en-GB" sz="1100" dirty="0"/>
                        <a:t>The total of 3 and 4 is 7</a:t>
                      </a:r>
                    </a:p>
                    <a:p>
                      <a:r>
                        <a:rPr lang="en-GB" sz="1100" dirty="0"/>
                        <a:t>There are 7 altogether </a:t>
                      </a:r>
                    </a:p>
                    <a:p>
                      <a:r>
                        <a:rPr lang="en-GB" sz="1100" dirty="0"/>
                        <a:t>3 and 4 makes 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1058388">
                <a:tc>
                  <a:txBody>
                    <a:bodyPr/>
                    <a:lstStyle/>
                    <a:p>
                      <a:r>
                        <a:rPr lang="en-GB" sz="1100" dirty="0"/>
                        <a:t>Using bridging to add 8 + 7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Using a tens frame to show to show making 10 first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In my head I can have 8 and 7  by making 8 and 2 and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777176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4D272415-E27D-4599-A7EF-44D19053D4CB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5400000">
            <a:off x="2825252" y="2693441"/>
            <a:ext cx="357420" cy="62648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71F5504-AC4D-4C83-9525-7C05976EA3B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7297" y="2807596"/>
            <a:ext cx="769059" cy="3313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C27E4265-9649-4D29-83C2-5940A48F389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521828" y="2557910"/>
            <a:ext cx="742950" cy="657225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5E4B883-D48D-486C-B2CA-C62F739C086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39277" y="3480871"/>
            <a:ext cx="819150" cy="80962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79DFFA7-94AD-4EB3-A7E3-D182D253A1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709885" y="2810857"/>
            <a:ext cx="769059" cy="33135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87C4851-2470-4CFC-B724-5F3CC4BB5C4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2843" y="4847582"/>
            <a:ext cx="2371288" cy="48290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A1D2986D-305E-453A-99EE-FCF01881EE3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48712" y="1864589"/>
            <a:ext cx="1131539" cy="43801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FFC0713-6AD0-4D8B-8979-42F82C61B1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22500" y="3699434"/>
            <a:ext cx="2238375" cy="6096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2FE7DEC-1FFF-4D44-A7F3-B19FB3FFFE5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17731" y="3785034"/>
            <a:ext cx="2238375" cy="609600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C4D62A2B-B939-4544-934C-6F8856D76B70}"/>
              </a:ext>
            </a:extLst>
          </p:cNvPr>
          <p:cNvCxnSpPr/>
          <p:nvPr/>
        </p:nvCxnSpPr>
        <p:spPr>
          <a:xfrm>
            <a:off x="5469811" y="3585009"/>
            <a:ext cx="0" cy="809625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E52B9002-2B23-48D7-9B61-54DAFBD7F738}"/>
              </a:ext>
            </a:extLst>
          </p:cNvPr>
          <p:cNvCxnSpPr>
            <a:cxnSpLocks/>
          </p:cNvCxnSpPr>
          <p:nvPr/>
        </p:nvCxnSpPr>
        <p:spPr>
          <a:xfrm>
            <a:off x="5524098" y="3765467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>
            <a:extLst>
              <a:ext uri="{FF2B5EF4-FFF2-40B4-BE49-F238E27FC236}">
                <a16:creationId xmlns:a16="http://schemas.microsoft.com/office/drawing/2014/main" id="{F79A4601-6789-4FAA-BDD1-A0C7FDC3C356}"/>
              </a:ext>
            </a:extLst>
          </p:cNvPr>
          <p:cNvCxnSpPr>
            <a:cxnSpLocks/>
          </p:cNvCxnSpPr>
          <p:nvPr/>
        </p:nvCxnSpPr>
        <p:spPr>
          <a:xfrm>
            <a:off x="5530759" y="4089834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1">
            <a:extLst>
              <a:ext uri="{FF2B5EF4-FFF2-40B4-BE49-F238E27FC236}">
                <a16:creationId xmlns:a16="http://schemas.microsoft.com/office/drawing/2014/main" id="{AC1686CF-5807-49F2-BF6F-27C0736F82E7}"/>
              </a:ext>
            </a:extLst>
          </p:cNvPr>
          <p:cNvCxnSpPr>
            <a:cxnSpLocks/>
          </p:cNvCxnSpPr>
          <p:nvPr/>
        </p:nvCxnSpPr>
        <p:spPr>
          <a:xfrm>
            <a:off x="5563233" y="3764380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>
            <a:extLst>
              <a:ext uri="{FF2B5EF4-FFF2-40B4-BE49-F238E27FC236}">
                <a16:creationId xmlns:a16="http://schemas.microsoft.com/office/drawing/2014/main" id="{2F13E6CA-110A-474E-A9D4-741319865C84}"/>
              </a:ext>
            </a:extLst>
          </p:cNvPr>
          <p:cNvCxnSpPr>
            <a:cxnSpLocks/>
          </p:cNvCxnSpPr>
          <p:nvPr/>
        </p:nvCxnSpPr>
        <p:spPr>
          <a:xfrm>
            <a:off x="5530759" y="3948513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7" name="Straight Connector 26">
            <a:extLst>
              <a:ext uri="{FF2B5EF4-FFF2-40B4-BE49-F238E27FC236}">
                <a16:creationId xmlns:a16="http://schemas.microsoft.com/office/drawing/2014/main" id="{35E66C96-EFDD-459C-A5B7-853B4688B4F6}"/>
              </a:ext>
            </a:extLst>
          </p:cNvPr>
          <p:cNvCxnSpPr>
            <a:cxnSpLocks/>
          </p:cNvCxnSpPr>
          <p:nvPr/>
        </p:nvCxnSpPr>
        <p:spPr>
          <a:xfrm>
            <a:off x="5593316" y="3959680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8" name="Picture 8">
            <a:extLst>
              <a:ext uri="{FF2B5EF4-FFF2-40B4-BE49-F238E27FC236}">
                <a16:creationId xmlns:a16="http://schemas.microsoft.com/office/drawing/2014/main" id="{B1D08815-38E2-456B-9278-8C0C43AA92B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43600" y="5335198"/>
            <a:ext cx="20097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" name="Picture 5">
            <a:extLst>
              <a:ext uri="{FF2B5EF4-FFF2-40B4-BE49-F238E27FC236}">
                <a16:creationId xmlns:a16="http://schemas.microsoft.com/office/drawing/2014/main" id="{D6F47B6B-90C3-4F21-A3D2-5FF5B79176C8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96801" y="1844470"/>
            <a:ext cx="1010100" cy="5152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" name="Picture 6">
            <a:extLst>
              <a:ext uri="{FF2B5EF4-FFF2-40B4-BE49-F238E27FC236}">
                <a16:creationId xmlns:a16="http://schemas.microsoft.com/office/drawing/2014/main" id="{B68C7431-E8F6-4C8F-9938-A3CD099F8666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5851" y="1776584"/>
            <a:ext cx="819150" cy="54939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7ED72734-C211-476A-836F-E9CF634E6DEB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455090" y="2586560"/>
            <a:ext cx="1823972" cy="29996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D86422A6-890A-4EDE-A0DF-4B4F7837FB36}"/>
              </a:ext>
            </a:extLst>
          </p:cNvPr>
          <p:cNvPicPr>
            <a:picLocks noChangeAspect="1"/>
          </p:cNvPicPr>
          <p:nvPr/>
        </p:nvPicPr>
        <p:blipFill rotWithShape="1">
          <a:blip r:embed="rId12"/>
          <a:srcRect l="64429" t="8520"/>
          <a:stretch/>
        </p:blipFill>
        <p:spPr>
          <a:xfrm>
            <a:off x="4621104" y="2963151"/>
            <a:ext cx="648816" cy="274405"/>
          </a:xfrm>
          <a:prstGeom prst="rect">
            <a:avLst/>
          </a:prstGeom>
        </p:spPr>
      </p:pic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0" name="Picture 39">
            <a:extLst>
              <a:ext uri="{FF2B5EF4-FFF2-40B4-BE49-F238E27FC236}">
                <a16:creationId xmlns:a16="http://schemas.microsoft.com/office/drawing/2014/main" id="{E9AEF92D-1064-4004-ACF8-E223194123E9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07974" y="1037742"/>
            <a:ext cx="1419866" cy="396160"/>
          </a:xfrm>
          <a:prstGeom prst="rect">
            <a:avLst/>
          </a:prstGeom>
        </p:spPr>
      </p:pic>
      <p:pic>
        <p:nvPicPr>
          <p:cNvPr id="41" name="Picture 40">
            <a:extLst>
              <a:ext uri="{FF2B5EF4-FFF2-40B4-BE49-F238E27FC236}">
                <a16:creationId xmlns:a16="http://schemas.microsoft.com/office/drawing/2014/main" id="{3F86A3D1-8863-463E-A8B0-7C1B57F8990A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933535" y="582703"/>
            <a:ext cx="1741664" cy="840655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0F4B4539-8998-4BEA-86F1-4245F67DE088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58012" y="661955"/>
            <a:ext cx="2170637" cy="351582"/>
          </a:xfrm>
          <a:prstGeom prst="rect">
            <a:avLst/>
          </a:prstGeom>
        </p:spPr>
      </p:pic>
      <p:pic>
        <p:nvPicPr>
          <p:cNvPr id="43" name="Picture 42">
            <a:extLst>
              <a:ext uri="{FF2B5EF4-FFF2-40B4-BE49-F238E27FC236}">
                <a16:creationId xmlns:a16="http://schemas.microsoft.com/office/drawing/2014/main" id="{CCF45436-EA64-432F-8E28-8A67958FFBC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181262" y="759678"/>
            <a:ext cx="648814" cy="624852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3FC4AF5D-2E9A-4EDB-809B-5A01A02C3681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5469811" y="1522802"/>
            <a:ext cx="2826106" cy="793097"/>
          </a:xfrm>
          <a:prstGeom prst="rect">
            <a:avLst/>
          </a:prstGeom>
        </p:spPr>
      </p:pic>
      <p:pic>
        <p:nvPicPr>
          <p:cNvPr id="47" name="Picture 46">
            <a:extLst>
              <a:ext uri="{FF2B5EF4-FFF2-40B4-BE49-F238E27FC236}">
                <a16:creationId xmlns:a16="http://schemas.microsoft.com/office/drawing/2014/main" id="{114B5C28-DC4D-477E-8D30-9D37539AC8E8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5640318" y="5877825"/>
            <a:ext cx="2203002" cy="718518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319EE0F5-EA14-473B-8A3D-521E6C08235D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r="28669"/>
          <a:stretch/>
        </p:blipFill>
        <p:spPr>
          <a:xfrm>
            <a:off x="1578842" y="5944298"/>
            <a:ext cx="1571410" cy="718518"/>
          </a:xfrm>
          <a:prstGeom prst="rect">
            <a:avLst/>
          </a:prstGeom>
        </p:spPr>
      </p:pic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834D82B0-2BC4-489B-A0C8-C14B2DB7E437}"/>
              </a:ext>
            </a:extLst>
          </p:cNvPr>
          <p:cNvCxnSpPr>
            <a:cxnSpLocks/>
          </p:cNvCxnSpPr>
          <p:nvPr/>
        </p:nvCxnSpPr>
        <p:spPr>
          <a:xfrm>
            <a:off x="5593316" y="4089834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Oval 1">
            <a:extLst>
              <a:ext uri="{FF2B5EF4-FFF2-40B4-BE49-F238E27FC236}">
                <a16:creationId xmlns:a16="http://schemas.microsoft.com/office/drawing/2014/main" id="{25D1782D-3C25-FC2F-984F-603B91D179B7}"/>
              </a:ext>
            </a:extLst>
          </p:cNvPr>
          <p:cNvSpPr/>
          <p:nvPr/>
        </p:nvSpPr>
        <p:spPr>
          <a:xfrm>
            <a:off x="5495925" y="3912870"/>
            <a:ext cx="144389" cy="260985"/>
          </a:xfrm>
          <a:prstGeom prst="ellipse">
            <a:avLst/>
          </a:prstGeom>
          <a:noFill/>
          <a:ln w="31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7822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22056851"/>
              </p:ext>
            </p:extLst>
          </p:nvPr>
        </p:nvGraphicFramePr>
        <p:xfrm>
          <a:off x="280219" y="141366"/>
          <a:ext cx="11611951" cy="669187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301760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63532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2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590739">
                <a:tc>
                  <a:txBody>
                    <a:bodyPr/>
                    <a:lstStyle/>
                    <a:p>
                      <a:r>
                        <a:rPr lang="en-GB" sz="1100" dirty="0"/>
                        <a:t>Adding across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8+5 = 10 +3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26+5=31  (26+4+1=31)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661359">
                <a:tc>
                  <a:txBody>
                    <a:bodyPr/>
                    <a:lstStyle/>
                    <a:p>
                      <a:r>
                        <a:rPr lang="en-GB" sz="1100" dirty="0"/>
                        <a:t>Related facts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If I know 3+5=8</a:t>
                      </a:r>
                    </a:p>
                    <a:p>
                      <a:r>
                        <a:rPr lang="en-GB" sz="1100" dirty="0"/>
                        <a:t>Then I know 30 + 50 = 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757358">
                <a:tc>
                  <a:txBody>
                    <a:bodyPr/>
                    <a:lstStyle/>
                    <a:p>
                      <a:r>
                        <a:rPr lang="en-GB" sz="1100" dirty="0"/>
                        <a:t>Bonds to 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4+6=10</a:t>
                      </a:r>
                    </a:p>
                    <a:p>
                      <a:r>
                        <a:rPr lang="en-GB" sz="1100" dirty="0"/>
                        <a:t>40+60 =100</a:t>
                      </a:r>
                    </a:p>
                    <a:p>
                      <a:r>
                        <a:rPr lang="en-GB" sz="1100" dirty="0"/>
                        <a:t>100 = 40 + ___</a:t>
                      </a:r>
                    </a:p>
                    <a:p>
                      <a:r>
                        <a:rPr lang="en-GB" sz="1100" dirty="0"/>
                        <a:t>I</a:t>
                      </a:r>
                      <a:r>
                        <a:rPr lang="en-GB" sz="1050" dirty="0"/>
                        <a:t> need 100 balloons. I have 40, how many more do I need?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899141">
                <a:tc>
                  <a:txBody>
                    <a:bodyPr/>
                    <a:lstStyle/>
                    <a:p>
                      <a:r>
                        <a:rPr lang="en-GB" sz="1100" dirty="0"/>
                        <a:t>Add 3 1 digit numbers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6+9+4 = 19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486539">
                <a:tc>
                  <a:txBody>
                    <a:bodyPr/>
                    <a:lstStyle/>
                    <a:p>
                      <a:r>
                        <a:rPr lang="en-GB" sz="1100" dirty="0"/>
                        <a:t>Adding 9 and 11</a:t>
                      </a:r>
                    </a:p>
                    <a:p>
                      <a:r>
                        <a:rPr lang="en-GB" sz="1100" dirty="0"/>
                        <a:t>Using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14 + 9 = 14 + 10 – 1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14 + 11 = 14 + 10 + 1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923977">
                <a:tc>
                  <a:txBody>
                    <a:bodyPr/>
                    <a:lstStyle/>
                    <a:p>
                      <a:r>
                        <a:rPr lang="en-GB" sz="1100" dirty="0"/>
                        <a:t>Add 10 more</a:t>
                      </a:r>
                    </a:p>
                    <a:p>
                      <a:r>
                        <a:rPr lang="en-GB" sz="1100" dirty="0"/>
                        <a:t>&amp;</a:t>
                      </a:r>
                    </a:p>
                    <a:p>
                      <a:r>
                        <a:rPr lang="en-GB" sz="1100" dirty="0"/>
                        <a:t>Adding multiples of 10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37+10=47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26+50=76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Class 2 has 26 crayons. There are 10 more crayons everyday for 5 days.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86930403"/>
                  </a:ext>
                </a:extLst>
              </a:tr>
              <a:tr h="1024750">
                <a:tc>
                  <a:txBody>
                    <a:bodyPr/>
                    <a:lstStyle/>
                    <a:p>
                      <a:r>
                        <a:rPr lang="en-GB" sz="1100" dirty="0"/>
                        <a:t>Adding 2 digit numbers not across a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                                     53 + ____ = 94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                                       94 = 53 + ____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777176"/>
                  </a:ext>
                </a:extLst>
              </a:tr>
              <a:tr h="968324">
                <a:tc>
                  <a:txBody>
                    <a:bodyPr/>
                    <a:lstStyle/>
                    <a:p>
                      <a:r>
                        <a:rPr lang="en-GB" sz="1100" dirty="0"/>
                        <a:t>Adding 2 digit numbers across a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9750108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1C97FC9C-7E3B-44B1-ADC1-C72566FEB0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60419" y="1192378"/>
            <a:ext cx="1218432" cy="238190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F39A5F7-05E1-4DFE-B927-DE412130676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92589" y="1143866"/>
            <a:ext cx="854827" cy="61420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B279CC75-2BD5-4D1D-9999-B0D4FE7E7C8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73339" y="1162083"/>
            <a:ext cx="1218432" cy="238190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8B9DE3C-D939-4864-A1E7-DACF48E6C93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08022" y="1110328"/>
            <a:ext cx="891390" cy="64048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89CBF589-B2BA-4508-A0B6-244FB5FDB58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8792" y="1880612"/>
            <a:ext cx="1170059" cy="466264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D21667C3-CBBC-4504-AA98-FA670EBFB23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274308" y="1888291"/>
            <a:ext cx="1462540" cy="549224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D04BF2-071B-4E4F-BCC2-A0C01BBA8D2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71966" y="1808101"/>
            <a:ext cx="689187" cy="67912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C581DFA7-525C-4EA5-8CC9-1B3A5DC9327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22659" y="550605"/>
            <a:ext cx="2020193" cy="470724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2691F76B-9F02-4375-8031-284A07EF100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15732" y="2728245"/>
            <a:ext cx="2409973" cy="57343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AF8CAC5-1AEE-4DA8-917F-5791ED7CAD7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293563" y="2594691"/>
            <a:ext cx="1479809" cy="706988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F69AAF96-698F-4C60-A047-B74E16FEF88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71966" y="2738288"/>
            <a:ext cx="2409972" cy="57343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B235EBE7-A93F-4100-9C19-8C2381EE1E9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86784" y="512547"/>
            <a:ext cx="2020193" cy="57343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CDDECF67-2506-4354-88E6-EABF2B6A02A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633393" y="4018289"/>
            <a:ext cx="711900" cy="718880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A23D103-0204-4BC3-86F9-EC366A1837B8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64992" y="4012470"/>
            <a:ext cx="1087983" cy="730503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113C3F27-EEEE-4639-AC98-972ED1DA5CD6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3303520" y="4012470"/>
            <a:ext cx="185886" cy="76889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1D3A483-AE46-4685-90F1-559664E04FC5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41295" y="4905662"/>
            <a:ext cx="1561532" cy="892304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E6A6E64-E53F-42C3-BBB3-DAF954714914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3660829" y="4923898"/>
            <a:ext cx="1647825" cy="94297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id="{20A8C760-6765-4A41-8F73-A230684236ED}"/>
              </a:ext>
            </a:extLst>
          </p:cNvPr>
          <p:cNvSpPr txBox="1"/>
          <p:nvPr/>
        </p:nvSpPr>
        <p:spPr>
          <a:xfrm>
            <a:off x="3274308" y="4984955"/>
            <a:ext cx="44569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+</a:t>
            </a:r>
          </a:p>
        </p:txBody>
      </p:sp>
      <p:pic>
        <p:nvPicPr>
          <p:cNvPr id="27" name="Picture 26">
            <a:extLst>
              <a:ext uri="{FF2B5EF4-FFF2-40B4-BE49-F238E27FC236}">
                <a16:creationId xmlns:a16="http://schemas.microsoft.com/office/drawing/2014/main" id="{01CF0784-01E8-4DF8-BF36-39200F0858F3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6807697" y="5017567"/>
            <a:ext cx="1527050" cy="561294"/>
          </a:xfrm>
          <a:prstGeom prst="rect">
            <a:avLst/>
          </a:prstGeom>
        </p:spPr>
      </p:pic>
      <p:cxnSp>
        <p:nvCxnSpPr>
          <p:cNvPr id="29" name="Straight Connector 28">
            <a:extLst>
              <a:ext uri="{FF2B5EF4-FFF2-40B4-BE49-F238E27FC236}">
                <a16:creationId xmlns:a16="http://schemas.microsoft.com/office/drawing/2014/main" id="{0B5F68F6-25BC-45AB-9CB3-7150C0EB1166}"/>
              </a:ext>
            </a:extLst>
          </p:cNvPr>
          <p:cNvCxnSpPr/>
          <p:nvPr/>
        </p:nvCxnSpPr>
        <p:spPr>
          <a:xfrm>
            <a:off x="5486784" y="4968646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F9AB3D59-6A35-44EA-8BE1-6143139CB41E}"/>
              </a:ext>
            </a:extLst>
          </p:cNvPr>
          <p:cNvCxnSpPr/>
          <p:nvPr/>
        </p:nvCxnSpPr>
        <p:spPr>
          <a:xfrm>
            <a:off x="5537642" y="4968645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Straight Connector 30">
            <a:extLst>
              <a:ext uri="{FF2B5EF4-FFF2-40B4-BE49-F238E27FC236}">
                <a16:creationId xmlns:a16="http://schemas.microsoft.com/office/drawing/2014/main" id="{59C26000-1DE6-4118-A162-EC28E901443A}"/>
              </a:ext>
            </a:extLst>
          </p:cNvPr>
          <p:cNvCxnSpPr/>
          <p:nvPr/>
        </p:nvCxnSpPr>
        <p:spPr>
          <a:xfrm>
            <a:off x="5633393" y="4968645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040AD2C2-F95A-429F-9D1A-AC47D684AC79}"/>
              </a:ext>
            </a:extLst>
          </p:cNvPr>
          <p:cNvCxnSpPr/>
          <p:nvPr/>
        </p:nvCxnSpPr>
        <p:spPr>
          <a:xfrm>
            <a:off x="5581866" y="4984955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C48BD3BF-691F-41F7-A27A-A220304A5874}"/>
              </a:ext>
            </a:extLst>
          </p:cNvPr>
          <p:cNvCxnSpPr>
            <a:cxnSpLocks/>
          </p:cNvCxnSpPr>
          <p:nvPr/>
        </p:nvCxnSpPr>
        <p:spPr>
          <a:xfrm>
            <a:off x="5671493" y="4984955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2" name="Straight Connector 41">
            <a:extLst>
              <a:ext uri="{FF2B5EF4-FFF2-40B4-BE49-F238E27FC236}">
                <a16:creationId xmlns:a16="http://schemas.microsoft.com/office/drawing/2014/main" id="{B6EF12FA-DE1B-4990-94BF-D3A50D1E7B26}"/>
              </a:ext>
            </a:extLst>
          </p:cNvPr>
          <p:cNvCxnSpPr>
            <a:cxnSpLocks/>
          </p:cNvCxnSpPr>
          <p:nvPr/>
        </p:nvCxnSpPr>
        <p:spPr>
          <a:xfrm>
            <a:off x="6439050" y="5026263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>
            <a:extLst>
              <a:ext uri="{FF2B5EF4-FFF2-40B4-BE49-F238E27FC236}">
                <a16:creationId xmlns:a16="http://schemas.microsoft.com/office/drawing/2014/main" id="{B8982293-165C-4C50-BC22-2E5CC6E77E0A}"/>
              </a:ext>
            </a:extLst>
          </p:cNvPr>
          <p:cNvCxnSpPr>
            <a:cxnSpLocks/>
          </p:cNvCxnSpPr>
          <p:nvPr/>
        </p:nvCxnSpPr>
        <p:spPr>
          <a:xfrm>
            <a:off x="6479341" y="5103269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Straight Connector 44">
            <a:extLst>
              <a:ext uri="{FF2B5EF4-FFF2-40B4-BE49-F238E27FC236}">
                <a16:creationId xmlns:a16="http://schemas.microsoft.com/office/drawing/2014/main" id="{BF8F7362-2189-403E-89DF-1CA2ED96BEE7}"/>
              </a:ext>
            </a:extLst>
          </p:cNvPr>
          <p:cNvCxnSpPr>
            <a:cxnSpLocks/>
          </p:cNvCxnSpPr>
          <p:nvPr/>
        </p:nvCxnSpPr>
        <p:spPr>
          <a:xfrm>
            <a:off x="6513508" y="5005609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6" name="Straight Connector 45">
            <a:extLst>
              <a:ext uri="{FF2B5EF4-FFF2-40B4-BE49-F238E27FC236}">
                <a16:creationId xmlns:a16="http://schemas.microsoft.com/office/drawing/2014/main" id="{7BF180FC-C83C-4C70-AD86-326F67B347DF}"/>
              </a:ext>
            </a:extLst>
          </p:cNvPr>
          <p:cNvCxnSpPr/>
          <p:nvPr/>
        </p:nvCxnSpPr>
        <p:spPr>
          <a:xfrm>
            <a:off x="6234691" y="4976956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7" name="Straight Connector 46">
            <a:extLst>
              <a:ext uri="{FF2B5EF4-FFF2-40B4-BE49-F238E27FC236}">
                <a16:creationId xmlns:a16="http://schemas.microsoft.com/office/drawing/2014/main" id="{CEC0D106-AF53-40A7-94A6-4D8B6A688095}"/>
              </a:ext>
            </a:extLst>
          </p:cNvPr>
          <p:cNvCxnSpPr/>
          <p:nvPr/>
        </p:nvCxnSpPr>
        <p:spPr>
          <a:xfrm>
            <a:off x="6273753" y="4944489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8" name="Straight Connector 47">
            <a:extLst>
              <a:ext uri="{FF2B5EF4-FFF2-40B4-BE49-F238E27FC236}">
                <a16:creationId xmlns:a16="http://schemas.microsoft.com/office/drawing/2014/main" id="{19CE35BA-1AF5-4445-830F-B8636DD16F95}"/>
              </a:ext>
            </a:extLst>
          </p:cNvPr>
          <p:cNvCxnSpPr/>
          <p:nvPr/>
        </p:nvCxnSpPr>
        <p:spPr>
          <a:xfrm>
            <a:off x="6320800" y="4944488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Straight Connector 48">
            <a:extLst>
              <a:ext uri="{FF2B5EF4-FFF2-40B4-BE49-F238E27FC236}">
                <a16:creationId xmlns:a16="http://schemas.microsoft.com/office/drawing/2014/main" id="{7FB44F6F-5779-4C2F-AC50-CA3950159835}"/>
              </a:ext>
            </a:extLst>
          </p:cNvPr>
          <p:cNvCxnSpPr/>
          <p:nvPr/>
        </p:nvCxnSpPr>
        <p:spPr>
          <a:xfrm>
            <a:off x="6347386" y="4944488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Straight Connector 49">
            <a:extLst>
              <a:ext uri="{FF2B5EF4-FFF2-40B4-BE49-F238E27FC236}">
                <a16:creationId xmlns:a16="http://schemas.microsoft.com/office/drawing/2014/main" id="{440E9AD8-3C24-457F-8A18-FB61EF971D1C}"/>
              </a:ext>
            </a:extLst>
          </p:cNvPr>
          <p:cNvCxnSpPr/>
          <p:nvPr/>
        </p:nvCxnSpPr>
        <p:spPr>
          <a:xfrm>
            <a:off x="6369355" y="4944487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1AE932DE-4AED-448E-BCB0-DA8FFF732C2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46807029"/>
              </p:ext>
            </p:extLst>
          </p:nvPr>
        </p:nvGraphicFramePr>
        <p:xfrm>
          <a:off x="8653518" y="4987727"/>
          <a:ext cx="624840" cy="767241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08280">
                  <a:extLst>
                    <a:ext uri="{9D8B030D-6E8A-4147-A177-3AD203B41FA5}">
                      <a16:colId xmlns:a16="http://schemas.microsoft.com/office/drawing/2014/main" val="2896656411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454323529"/>
                    </a:ext>
                  </a:extLst>
                </a:gridCol>
                <a:gridCol w="208280">
                  <a:extLst>
                    <a:ext uri="{9D8B030D-6E8A-4147-A177-3AD203B41FA5}">
                      <a16:colId xmlns:a16="http://schemas.microsoft.com/office/drawing/2014/main" val="1002006376"/>
                    </a:ext>
                  </a:extLst>
                </a:gridCol>
              </a:tblGrid>
              <a:tr h="255747"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5257251"/>
                  </a:ext>
                </a:extLst>
              </a:tr>
              <a:tr h="255747">
                <a:tc>
                  <a:txBody>
                    <a:bodyPr/>
                    <a:lstStyle/>
                    <a:p>
                      <a:r>
                        <a:rPr lang="en-GB" sz="900" dirty="0"/>
                        <a:t>+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29598564"/>
                  </a:ext>
                </a:extLst>
              </a:tr>
              <a:tr h="255747">
                <a:tc>
                  <a:txBody>
                    <a:bodyPr/>
                    <a:lstStyle/>
                    <a:p>
                      <a:endParaRPr lang="en-GB" sz="90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00859301"/>
                  </a:ext>
                </a:extLst>
              </a:tr>
            </a:tbl>
          </a:graphicData>
        </a:graphic>
      </p:graphicFrame>
      <p:pic>
        <p:nvPicPr>
          <p:cNvPr id="52" name="Picture 51">
            <a:extLst>
              <a:ext uri="{FF2B5EF4-FFF2-40B4-BE49-F238E27FC236}">
                <a16:creationId xmlns:a16="http://schemas.microsoft.com/office/drawing/2014/main" id="{787D9200-E543-4D5B-AD8E-5FD12BFDC834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687471" y="5970542"/>
            <a:ext cx="1552575" cy="809625"/>
          </a:xfrm>
          <a:prstGeom prst="rect">
            <a:avLst/>
          </a:prstGeom>
        </p:spPr>
      </p:pic>
      <p:pic>
        <p:nvPicPr>
          <p:cNvPr id="53" name="Picture 52">
            <a:extLst>
              <a:ext uri="{FF2B5EF4-FFF2-40B4-BE49-F238E27FC236}">
                <a16:creationId xmlns:a16="http://schemas.microsoft.com/office/drawing/2014/main" id="{2FCC701A-632A-4987-B888-2B099B0AC88C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3661394" y="5982399"/>
            <a:ext cx="1495425" cy="790575"/>
          </a:xfrm>
          <a:prstGeom prst="rect">
            <a:avLst/>
          </a:prstGeom>
        </p:spPr>
      </p:pic>
      <p:sp>
        <p:nvSpPr>
          <p:cNvPr id="54" name="TextBox 53">
            <a:extLst>
              <a:ext uri="{FF2B5EF4-FFF2-40B4-BE49-F238E27FC236}">
                <a16:creationId xmlns:a16="http://schemas.microsoft.com/office/drawing/2014/main" id="{C25EA75D-A6C9-4A6E-A426-A3C4BD176099}"/>
              </a:ext>
            </a:extLst>
          </p:cNvPr>
          <p:cNvSpPr txBox="1"/>
          <p:nvPr/>
        </p:nvSpPr>
        <p:spPr>
          <a:xfrm>
            <a:off x="3230822" y="6129199"/>
            <a:ext cx="54534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+</a:t>
            </a:r>
          </a:p>
        </p:txBody>
      </p:sp>
      <p:cxnSp>
        <p:nvCxnSpPr>
          <p:cNvPr id="55" name="Straight Connector 54">
            <a:extLst>
              <a:ext uri="{FF2B5EF4-FFF2-40B4-BE49-F238E27FC236}">
                <a16:creationId xmlns:a16="http://schemas.microsoft.com/office/drawing/2014/main" id="{95B69E66-A459-4D2F-8D2F-64120798A41D}"/>
              </a:ext>
            </a:extLst>
          </p:cNvPr>
          <p:cNvCxnSpPr/>
          <p:nvPr/>
        </p:nvCxnSpPr>
        <p:spPr>
          <a:xfrm>
            <a:off x="5471966" y="5963609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6" name="Straight Connector 55">
            <a:extLst>
              <a:ext uri="{FF2B5EF4-FFF2-40B4-BE49-F238E27FC236}">
                <a16:creationId xmlns:a16="http://schemas.microsoft.com/office/drawing/2014/main" id="{A8F9F69E-6982-4596-8CE3-E9D4D0D55415}"/>
              </a:ext>
            </a:extLst>
          </p:cNvPr>
          <p:cNvCxnSpPr/>
          <p:nvPr/>
        </p:nvCxnSpPr>
        <p:spPr>
          <a:xfrm>
            <a:off x="5537642" y="5948614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7" name="Straight Connector 56">
            <a:extLst>
              <a:ext uri="{FF2B5EF4-FFF2-40B4-BE49-F238E27FC236}">
                <a16:creationId xmlns:a16="http://schemas.microsoft.com/office/drawing/2014/main" id="{0A7A812F-A452-4C64-89C0-F6A87D0D7DD2}"/>
              </a:ext>
            </a:extLst>
          </p:cNvPr>
          <p:cNvCxnSpPr/>
          <p:nvPr/>
        </p:nvCxnSpPr>
        <p:spPr>
          <a:xfrm>
            <a:off x="5581866" y="5948615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8" name="Straight Connector 57">
            <a:extLst>
              <a:ext uri="{FF2B5EF4-FFF2-40B4-BE49-F238E27FC236}">
                <a16:creationId xmlns:a16="http://schemas.microsoft.com/office/drawing/2014/main" id="{7B87F2AF-1320-4792-AB64-3820E1E1DE76}"/>
              </a:ext>
            </a:extLst>
          </p:cNvPr>
          <p:cNvCxnSpPr/>
          <p:nvPr/>
        </p:nvCxnSpPr>
        <p:spPr>
          <a:xfrm>
            <a:off x="5633393" y="5946461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9" name="Straight Connector 58">
            <a:extLst>
              <a:ext uri="{FF2B5EF4-FFF2-40B4-BE49-F238E27FC236}">
                <a16:creationId xmlns:a16="http://schemas.microsoft.com/office/drawing/2014/main" id="{2BCB99D1-606F-4EF0-B976-89F885F1CA0A}"/>
              </a:ext>
            </a:extLst>
          </p:cNvPr>
          <p:cNvCxnSpPr/>
          <p:nvPr/>
        </p:nvCxnSpPr>
        <p:spPr>
          <a:xfrm>
            <a:off x="5666086" y="5929312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>
            <a:extLst>
              <a:ext uri="{FF2B5EF4-FFF2-40B4-BE49-F238E27FC236}">
                <a16:creationId xmlns:a16="http://schemas.microsoft.com/office/drawing/2014/main" id="{BB1D67C9-C0AA-4717-86F2-6DDD6ED17B36}"/>
              </a:ext>
            </a:extLst>
          </p:cNvPr>
          <p:cNvCxnSpPr/>
          <p:nvPr/>
        </p:nvCxnSpPr>
        <p:spPr>
          <a:xfrm>
            <a:off x="5730649" y="5946461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Connector 60">
            <a:extLst>
              <a:ext uri="{FF2B5EF4-FFF2-40B4-BE49-F238E27FC236}">
                <a16:creationId xmlns:a16="http://schemas.microsoft.com/office/drawing/2014/main" id="{AF26E8F8-A001-4525-8FEF-B8A0B9D8F40A}"/>
              </a:ext>
            </a:extLst>
          </p:cNvPr>
          <p:cNvCxnSpPr/>
          <p:nvPr/>
        </p:nvCxnSpPr>
        <p:spPr>
          <a:xfrm>
            <a:off x="5777127" y="5929311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Straight Connector 61">
            <a:extLst>
              <a:ext uri="{FF2B5EF4-FFF2-40B4-BE49-F238E27FC236}">
                <a16:creationId xmlns:a16="http://schemas.microsoft.com/office/drawing/2014/main" id="{41D53474-1D60-4749-8695-F2222B13137C}"/>
              </a:ext>
            </a:extLst>
          </p:cNvPr>
          <p:cNvCxnSpPr/>
          <p:nvPr/>
        </p:nvCxnSpPr>
        <p:spPr>
          <a:xfrm>
            <a:off x="5853328" y="5929310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6" name="Straight Connector 65">
            <a:extLst>
              <a:ext uri="{FF2B5EF4-FFF2-40B4-BE49-F238E27FC236}">
                <a16:creationId xmlns:a16="http://schemas.microsoft.com/office/drawing/2014/main" id="{5E669D01-CED4-4D8A-8C8D-A4B9F5C95518}"/>
              </a:ext>
            </a:extLst>
          </p:cNvPr>
          <p:cNvCxnSpPr/>
          <p:nvPr/>
        </p:nvCxnSpPr>
        <p:spPr>
          <a:xfrm>
            <a:off x="5853328" y="5895016"/>
            <a:ext cx="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8" name="Straight Connector 67">
            <a:extLst>
              <a:ext uri="{FF2B5EF4-FFF2-40B4-BE49-F238E27FC236}">
                <a16:creationId xmlns:a16="http://schemas.microsoft.com/office/drawing/2014/main" id="{3E584104-68DA-4DC7-905D-A5E5E7D662D9}"/>
              </a:ext>
            </a:extLst>
          </p:cNvPr>
          <p:cNvCxnSpPr/>
          <p:nvPr/>
        </p:nvCxnSpPr>
        <p:spPr>
          <a:xfrm>
            <a:off x="6068483" y="5912164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9" name="Straight Connector 68">
            <a:extLst>
              <a:ext uri="{FF2B5EF4-FFF2-40B4-BE49-F238E27FC236}">
                <a16:creationId xmlns:a16="http://schemas.microsoft.com/office/drawing/2014/main" id="{22C1BBAD-3285-4E54-9158-3C87DFEAB0F0}"/>
              </a:ext>
            </a:extLst>
          </p:cNvPr>
          <p:cNvCxnSpPr/>
          <p:nvPr/>
        </p:nvCxnSpPr>
        <p:spPr>
          <a:xfrm>
            <a:off x="6005728" y="6047416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Connector 69">
            <a:extLst>
              <a:ext uri="{FF2B5EF4-FFF2-40B4-BE49-F238E27FC236}">
                <a16:creationId xmlns:a16="http://schemas.microsoft.com/office/drawing/2014/main" id="{526DBC62-D011-4B52-B809-58EFE1C9947D}"/>
              </a:ext>
            </a:extLst>
          </p:cNvPr>
          <p:cNvCxnSpPr/>
          <p:nvPr/>
        </p:nvCxnSpPr>
        <p:spPr>
          <a:xfrm>
            <a:off x="6005728" y="5912164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Straight Connector 70">
            <a:extLst>
              <a:ext uri="{FF2B5EF4-FFF2-40B4-BE49-F238E27FC236}">
                <a16:creationId xmlns:a16="http://schemas.microsoft.com/office/drawing/2014/main" id="{CABAAA8B-AD3E-4AC4-952A-80652709FF27}"/>
              </a:ext>
            </a:extLst>
          </p:cNvPr>
          <p:cNvCxnSpPr/>
          <p:nvPr/>
        </p:nvCxnSpPr>
        <p:spPr>
          <a:xfrm>
            <a:off x="6068483" y="6013119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2" name="Straight Connector 71">
            <a:extLst>
              <a:ext uri="{FF2B5EF4-FFF2-40B4-BE49-F238E27FC236}">
                <a16:creationId xmlns:a16="http://schemas.microsoft.com/office/drawing/2014/main" id="{38CD53EA-5C27-48B6-B9CB-001560521EFB}"/>
              </a:ext>
            </a:extLst>
          </p:cNvPr>
          <p:cNvCxnSpPr/>
          <p:nvPr/>
        </p:nvCxnSpPr>
        <p:spPr>
          <a:xfrm>
            <a:off x="6055253" y="6081713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3" name="Straight Connector 72">
            <a:extLst>
              <a:ext uri="{FF2B5EF4-FFF2-40B4-BE49-F238E27FC236}">
                <a16:creationId xmlns:a16="http://schemas.microsoft.com/office/drawing/2014/main" id="{D1E67CF9-AAC0-403C-9C83-5A432FA6701E}"/>
              </a:ext>
            </a:extLst>
          </p:cNvPr>
          <p:cNvCxnSpPr/>
          <p:nvPr/>
        </p:nvCxnSpPr>
        <p:spPr>
          <a:xfrm>
            <a:off x="6046786" y="5978822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4" name="Straight Connector 73">
            <a:extLst>
              <a:ext uri="{FF2B5EF4-FFF2-40B4-BE49-F238E27FC236}">
                <a16:creationId xmlns:a16="http://schemas.microsoft.com/office/drawing/2014/main" id="{FDD13B2E-0F1D-46CE-ABBD-1C72C49AC405}"/>
              </a:ext>
            </a:extLst>
          </p:cNvPr>
          <p:cNvCxnSpPr/>
          <p:nvPr/>
        </p:nvCxnSpPr>
        <p:spPr>
          <a:xfrm>
            <a:off x="6101820" y="5946461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>
            <a:extLst>
              <a:ext uri="{FF2B5EF4-FFF2-40B4-BE49-F238E27FC236}">
                <a16:creationId xmlns:a16="http://schemas.microsoft.com/office/drawing/2014/main" id="{0BC272AB-28BE-4346-905E-630F4A894A34}"/>
              </a:ext>
            </a:extLst>
          </p:cNvPr>
          <p:cNvCxnSpPr/>
          <p:nvPr/>
        </p:nvCxnSpPr>
        <p:spPr>
          <a:xfrm>
            <a:off x="6321857" y="5995970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6" name="Straight Connector 75">
            <a:extLst>
              <a:ext uri="{FF2B5EF4-FFF2-40B4-BE49-F238E27FC236}">
                <a16:creationId xmlns:a16="http://schemas.microsoft.com/office/drawing/2014/main" id="{C8AD1EBB-DD5A-42AD-A98A-E5C8D2F45CEC}"/>
              </a:ext>
            </a:extLst>
          </p:cNvPr>
          <p:cNvCxnSpPr/>
          <p:nvPr/>
        </p:nvCxnSpPr>
        <p:spPr>
          <a:xfrm>
            <a:off x="6117165" y="6116010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7" name="Straight Connector 76">
            <a:extLst>
              <a:ext uri="{FF2B5EF4-FFF2-40B4-BE49-F238E27FC236}">
                <a16:creationId xmlns:a16="http://schemas.microsoft.com/office/drawing/2014/main" id="{EDDE6007-3592-4829-8654-336C2B03A2C7}"/>
              </a:ext>
            </a:extLst>
          </p:cNvPr>
          <p:cNvCxnSpPr/>
          <p:nvPr/>
        </p:nvCxnSpPr>
        <p:spPr>
          <a:xfrm>
            <a:off x="6064778" y="6144584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8" name="Straight Connector 77">
            <a:extLst>
              <a:ext uri="{FF2B5EF4-FFF2-40B4-BE49-F238E27FC236}">
                <a16:creationId xmlns:a16="http://schemas.microsoft.com/office/drawing/2014/main" id="{F30C22B5-17A2-4026-A818-86B29A8AD7B6}"/>
              </a:ext>
            </a:extLst>
          </p:cNvPr>
          <p:cNvCxnSpPr/>
          <p:nvPr/>
        </p:nvCxnSpPr>
        <p:spPr>
          <a:xfrm>
            <a:off x="6016310" y="6116010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>
            <a:extLst>
              <a:ext uri="{FF2B5EF4-FFF2-40B4-BE49-F238E27FC236}">
                <a16:creationId xmlns:a16="http://schemas.microsoft.com/office/drawing/2014/main" id="{9837B5CD-3C14-49CA-AD25-7770377DDCD0}"/>
              </a:ext>
            </a:extLst>
          </p:cNvPr>
          <p:cNvCxnSpPr/>
          <p:nvPr/>
        </p:nvCxnSpPr>
        <p:spPr>
          <a:xfrm>
            <a:off x="6320800" y="5914064"/>
            <a:ext cx="0" cy="3429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Oval 79">
            <a:extLst>
              <a:ext uri="{FF2B5EF4-FFF2-40B4-BE49-F238E27FC236}">
                <a16:creationId xmlns:a16="http://schemas.microsoft.com/office/drawing/2014/main" id="{B0C849CE-A145-49BF-A2C9-37E68618A680}"/>
              </a:ext>
            </a:extLst>
          </p:cNvPr>
          <p:cNvSpPr/>
          <p:nvPr/>
        </p:nvSpPr>
        <p:spPr>
          <a:xfrm>
            <a:off x="5918003" y="5892235"/>
            <a:ext cx="243150" cy="374399"/>
          </a:xfrm>
          <a:prstGeom prst="ellipse">
            <a:avLst/>
          </a:prstGeom>
          <a:noFill/>
          <a:ln w="63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81" name="Straight Connector 80">
            <a:extLst>
              <a:ext uri="{FF2B5EF4-FFF2-40B4-BE49-F238E27FC236}">
                <a16:creationId xmlns:a16="http://schemas.microsoft.com/office/drawing/2014/main" id="{22C72F43-E5D4-42D8-9DEE-37ED77EF54FC}"/>
              </a:ext>
            </a:extLst>
          </p:cNvPr>
          <p:cNvCxnSpPr/>
          <p:nvPr/>
        </p:nvCxnSpPr>
        <p:spPr>
          <a:xfrm>
            <a:off x="6369387" y="5946460"/>
            <a:ext cx="0" cy="85347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2" name="Arrow: Curved Right 81">
            <a:extLst>
              <a:ext uri="{FF2B5EF4-FFF2-40B4-BE49-F238E27FC236}">
                <a16:creationId xmlns:a16="http://schemas.microsoft.com/office/drawing/2014/main" id="{40F28523-92F7-47F2-ADCF-3DC132545439}"/>
              </a:ext>
            </a:extLst>
          </p:cNvPr>
          <p:cNvSpPr/>
          <p:nvPr/>
        </p:nvSpPr>
        <p:spPr>
          <a:xfrm rot="17619554">
            <a:off x="6094153" y="6225462"/>
            <a:ext cx="136363" cy="390260"/>
          </a:xfrm>
          <a:prstGeom prst="curvedRightArrow">
            <a:avLst>
              <a:gd name="adj1" fmla="val 25000"/>
              <a:gd name="adj2" fmla="val 42905"/>
              <a:gd name="adj3" fmla="val 3718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83" name="Picture 82">
            <a:extLst>
              <a:ext uri="{FF2B5EF4-FFF2-40B4-BE49-F238E27FC236}">
                <a16:creationId xmlns:a16="http://schemas.microsoft.com/office/drawing/2014/main" id="{CD26FB01-32DC-41A5-A141-7B9250390CAA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7560268" y="6450302"/>
            <a:ext cx="873098" cy="313420"/>
          </a:xfrm>
          <a:prstGeom prst="rect">
            <a:avLst/>
          </a:prstGeom>
        </p:spPr>
      </p:pic>
      <p:pic>
        <p:nvPicPr>
          <p:cNvPr id="84" name="Picture 83">
            <a:extLst>
              <a:ext uri="{FF2B5EF4-FFF2-40B4-BE49-F238E27FC236}">
                <a16:creationId xmlns:a16="http://schemas.microsoft.com/office/drawing/2014/main" id="{E127EEAE-BF6C-4DC3-9956-DAD32F8CA909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7605714" y="5911661"/>
            <a:ext cx="790574" cy="374399"/>
          </a:xfrm>
          <a:prstGeom prst="rect">
            <a:avLst/>
          </a:prstGeom>
        </p:spPr>
      </p:pic>
      <p:pic>
        <p:nvPicPr>
          <p:cNvPr id="85" name="Picture 84">
            <a:extLst>
              <a:ext uri="{FF2B5EF4-FFF2-40B4-BE49-F238E27FC236}">
                <a16:creationId xmlns:a16="http://schemas.microsoft.com/office/drawing/2014/main" id="{24759693-C33A-4C36-8116-3F302B343C75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677415" y="5926612"/>
            <a:ext cx="595656" cy="871692"/>
          </a:xfrm>
          <a:prstGeom prst="rect">
            <a:avLst/>
          </a:prstGeom>
        </p:spPr>
      </p:pic>
      <p:pic>
        <p:nvPicPr>
          <p:cNvPr id="87" name="Picture 86">
            <a:extLst>
              <a:ext uri="{FF2B5EF4-FFF2-40B4-BE49-F238E27FC236}">
                <a16:creationId xmlns:a16="http://schemas.microsoft.com/office/drawing/2014/main" id="{BD0D79DE-B4E6-4D6E-B1A2-76086C4243F0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1807638" y="3490319"/>
            <a:ext cx="399310" cy="384563"/>
          </a:xfrm>
          <a:prstGeom prst="rect">
            <a:avLst/>
          </a:prstGeom>
        </p:spPr>
      </p:pic>
      <p:pic>
        <p:nvPicPr>
          <p:cNvPr id="88" name="Picture 8">
            <a:extLst>
              <a:ext uri="{FF2B5EF4-FFF2-40B4-BE49-F238E27FC236}">
                <a16:creationId xmlns:a16="http://schemas.microsoft.com/office/drawing/2014/main" id="{E3C3DE98-9978-4189-B659-942573CBCF9C}"/>
              </a:ext>
            </a:extLst>
          </p:cNvPr>
          <p:cNvPicPr>
            <a:picLocks noChangeAspect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1" y="3489478"/>
            <a:ext cx="1217948" cy="3853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52048232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25">
            <a:extLst>
              <a:ext uri="{FF2B5EF4-FFF2-40B4-BE49-F238E27FC236}">
                <a16:creationId xmlns:a16="http://schemas.microsoft.com/office/drawing/2014/main" id="{9E497945-F24A-45C9-81BB-F8CBF35F379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569339" y="1188720"/>
            <a:ext cx="1743867" cy="582000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EEC8618-6E33-4269-950A-FE92E8D740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506151" y="841599"/>
            <a:ext cx="1544890" cy="509304"/>
          </a:xfrm>
          <a:prstGeom prst="rect">
            <a:avLst/>
          </a:prstGeom>
        </p:spPr>
      </p:pic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1561" y="177497"/>
          <a:ext cx="11592340" cy="6507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914110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003524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3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881141">
                <a:tc>
                  <a:txBody>
                    <a:bodyPr/>
                    <a:lstStyle/>
                    <a:p>
                      <a:r>
                        <a:rPr lang="en-GB" sz="1100" dirty="0"/>
                        <a:t>Add one a multiple of 10 or 100 and adjust 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a hundred square and move counters</a:t>
                      </a:r>
                    </a:p>
                    <a:p>
                      <a:r>
                        <a:rPr lang="en-US" sz="1100" dirty="0"/>
                        <a:t>to show adding 30 then moving back one.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draw jottings to show method of adding tens and adjusting the ones.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156 + 29         156 + 30 = 186         186-1= 185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Perform this method mentally.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B</a:t>
                      </a:r>
                      <a:r>
                        <a:rPr lang="en-GB" sz="1100" dirty="0"/>
                        <a:t>ridging across the ten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a bead string to show partitioning the addend to bridge over the ten.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partition the addend to bridge to the next ten and represent this with jottings or a number line.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248 + 6           248 + 2 = 250           250 + 4 = 254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Mental calculation bridging the ten.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3063293">
                <a:tc>
                  <a:txBody>
                    <a:bodyPr/>
                    <a:lstStyle/>
                    <a:p>
                      <a:r>
                        <a:rPr lang="en-US" sz="1100" dirty="0"/>
                        <a:t>Formal column addition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Partition numbers horizontally and add each place value column.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Add up the ones and exchange 10 ones for a ten.</a:t>
                      </a:r>
                      <a:endParaRPr lang="en-GB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can draw a pictorial representation of the columns and place value counters to further support their understanding.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Bar models used to represent calculations and word problems.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use formal column addition where the exchanged ones  is written as a ten underneath the tens column.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Calculations where ten tens are exchanged for one hundred represented in the same way.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</a:tbl>
          </a:graphicData>
        </a:graphic>
      </p:graphicFrame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78DFCB1-C150-45BC-B961-F07ECFA2324F}"/>
              </a:ext>
            </a:extLst>
          </p:cNvPr>
          <p:cNvCxnSpPr>
            <a:cxnSpLocks/>
          </p:cNvCxnSpPr>
          <p:nvPr/>
        </p:nvCxnSpPr>
        <p:spPr>
          <a:xfrm>
            <a:off x="6454453" y="3754470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A42DFB80-3357-4FBC-9FAC-6403EEC5411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74859" y="2395491"/>
            <a:ext cx="2611052" cy="814434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6C61EC5-172C-4797-A742-6048F58DAA7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94493" y="3429000"/>
            <a:ext cx="1629178" cy="1261906"/>
          </a:xfrm>
          <a:prstGeom prst="rect">
            <a:avLst/>
          </a:prstGeom>
        </p:spPr>
      </p:pic>
      <p:pic>
        <p:nvPicPr>
          <p:cNvPr id="52" name="Picture 8">
            <a:extLst>
              <a:ext uri="{FF2B5EF4-FFF2-40B4-BE49-F238E27FC236}">
                <a16:creationId xmlns:a16="http://schemas.microsoft.com/office/drawing/2014/main" id="{9F5B1355-F9E7-4556-B76A-1A04DD674A7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661" y="3429000"/>
            <a:ext cx="1370013" cy="1285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8AEE00D9-13B1-497B-B94D-59D77C25E06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03033" y="4805206"/>
            <a:ext cx="1629171" cy="752851"/>
          </a:xfrm>
          <a:prstGeom prst="rect">
            <a:avLst/>
          </a:prstGeom>
        </p:spPr>
      </p:pic>
      <p:pic>
        <p:nvPicPr>
          <p:cNvPr id="53" name="Picture 9">
            <a:extLst>
              <a:ext uri="{FF2B5EF4-FFF2-40B4-BE49-F238E27FC236}">
                <a16:creationId xmlns:a16="http://schemas.microsoft.com/office/drawing/2014/main" id="{6D6DEAF0-E6C5-4F58-A947-E59151A345C2}"/>
              </a:ext>
            </a:extLst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661" y="4733162"/>
            <a:ext cx="1225550" cy="896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5" name="Picture 54">
            <a:extLst>
              <a:ext uri="{FF2B5EF4-FFF2-40B4-BE49-F238E27FC236}">
                <a16:creationId xmlns:a16="http://schemas.microsoft.com/office/drawing/2014/main" id="{70322815-483F-4463-97D2-ECA0B6CB2633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582396" y="5900955"/>
            <a:ext cx="1699041" cy="752851"/>
          </a:xfrm>
          <a:prstGeom prst="rect">
            <a:avLst/>
          </a:prstGeom>
        </p:spPr>
      </p:pic>
      <p:pic>
        <p:nvPicPr>
          <p:cNvPr id="56" name="Picture 10">
            <a:extLst>
              <a:ext uri="{FF2B5EF4-FFF2-40B4-BE49-F238E27FC236}">
                <a16:creationId xmlns:a16="http://schemas.microsoft.com/office/drawing/2014/main" id="{51BEC9BA-B6F5-439D-B3A0-BF32D9760B08}"/>
              </a:ext>
            </a:extLst>
          </p:cNvPr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83387" y="5789555"/>
            <a:ext cx="1158886" cy="8713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BA1C137-8367-4CF5-9DEF-8E42B1F5CD8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5793957" y="3857049"/>
            <a:ext cx="1835074" cy="1555264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4CCF3A6-DF14-4575-8424-F8A25F7459CC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8527595" y="3857049"/>
            <a:ext cx="1752226" cy="1752226"/>
          </a:xfrm>
          <a:prstGeom prst="rect">
            <a:avLst/>
          </a:prstGeom>
        </p:spPr>
      </p:pic>
      <p:cxnSp>
        <p:nvCxnSpPr>
          <p:cNvPr id="8" name="Straight Arrow Connector 7">
            <a:extLst>
              <a:ext uri="{FF2B5EF4-FFF2-40B4-BE49-F238E27FC236}">
                <a16:creationId xmlns:a16="http://schemas.microsoft.com/office/drawing/2014/main" id="{70312853-AEDA-4C4B-AEB8-3233104D1363}"/>
              </a:ext>
            </a:extLst>
          </p:cNvPr>
          <p:cNvCxnSpPr/>
          <p:nvPr/>
        </p:nvCxnSpPr>
        <p:spPr>
          <a:xfrm>
            <a:off x="8988171" y="1935359"/>
            <a:ext cx="2438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3" name="Straight Arrow Connector 12">
            <a:extLst>
              <a:ext uri="{FF2B5EF4-FFF2-40B4-BE49-F238E27FC236}">
                <a16:creationId xmlns:a16="http://schemas.microsoft.com/office/drawing/2014/main" id="{0D10374B-5E3B-4D5B-B862-D87B81098069}"/>
              </a:ext>
            </a:extLst>
          </p:cNvPr>
          <p:cNvCxnSpPr/>
          <p:nvPr/>
        </p:nvCxnSpPr>
        <p:spPr>
          <a:xfrm>
            <a:off x="9037320" y="674370"/>
            <a:ext cx="23241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4FF0664A-4B57-4451-B81C-61F2B5F6819A}"/>
              </a:ext>
            </a:extLst>
          </p:cNvPr>
          <p:cNvCxnSpPr/>
          <p:nvPr/>
        </p:nvCxnSpPr>
        <p:spPr>
          <a:xfrm>
            <a:off x="10137917" y="674370"/>
            <a:ext cx="23241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5" name="Straight Arrow Connector 24">
            <a:extLst>
              <a:ext uri="{FF2B5EF4-FFF2-40B4-BE49-F238E27FC236}">
                <a16:creationId xmlns:a16="http://schemas.microsoft.com/office/drawing/2014/main" id="{F964C870-76C3-4EDE-9A6D-27CECB048DB9}"/>
              </a:ext>
            </a:extLst>
          </p:cNvPr>
          <p:cNvCxnSpPr/>
          <p:nvPr/>
        </p:nvCxnSpPr>
        <p:spPr>
          <a:xfrm>
            <a:off x="10107818" y="1935359"/>
            <a:ext cx="243840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7" name="Picture 26">
            <a:extLst>
              <a:ext uri="{FF2B5EF4-FFF2-40B4-BE49-F238E27FC236}">
                <a16:creationId xmlns:a16="http://schemas.microsoft.com/office/drawing/2014/main" id="{DE3EA522-8E80-4A04-B7FB-3C77D8D7E17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630540" y="5826385"/>
            <a:ext cx="1647825" cy="701921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253CDD4-CB8A-43A2-BF1D-D579335B93CA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14155" y="2208722"/>
            <a:ext cx="3495533" cy="9078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756B006A-0C7A-4032-8944-8691C621ADEB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4137436" y="607367"/>
            <a:ext cx="1202314" cy="11714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4262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1561" y="177497"/>
          <a:ext cx="11592340" cy="574548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759170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58464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4 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881141">
                <a:tc>
                  <a:txBody>
                    <a:bodyPr/>
                    <a:lstStyle/>
                    <a:p>
                      <a:r>
                        <a:rPr lang="en-GB" sz="1100" dirty="0"/>
                        <a:t>Partitioning using ‘near’ doubles to add.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</a:t>
                      </a:r>
                      <a:r>
                        <a:rPr lang="en-US" sz="1100" dirty="0" err="1"/>
                        <a:t>diennes</a:t>
                      </a:r>
                      <a:r>
                        <a:rPr lang="en-US" sz="1100" dirty="0"/>
                        <a:t> to partition showing</a:t>
                      </a:r>
                    </a:p>
                    <a:p>
                      <a:r>
                        <a:rPr lang="en-US" sz="1100" dirty="0"/>
                        <a:t> near doubles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use a partitioning method to add using near doubles.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can use near doubles and adjust accordingly </a:t>
                      </a:r>
                    </a:p>
                    <a:p>
                      <a:r>
                        <a:rPr lang="en-US" sz="1100" dirty="0"/>
                        <a:t>160 + 170  is double 150 + 10 + 20</a:t>
                      </a:r>
                    </a:p>
                    <a:p>
                      <a:r>
                        <a:rPr lang="en-US" sz="1100" dirty="0"/>
                        <a:t>OR double 160 + 10</a:t>
                      </a:r>
                    </a:p>
                    <a:p>
                      <a:r>
                        <a:rPr lang="en-US" sz="1100" dirty="0"/>
                        <a:t>OR double 170 -10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Perform this method mentally.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3063293">
                <a:tc>
                  <a:txBody>
                    <a:bodyPr/>
                    <a:lstStyle/>
                    <a:p>
                      <a:r>
                        <a:rPr lang="en-US" sz="1100" dirty="0"/>
                        <a:t>Formal column addition with 4-digit numbers.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Partition numbers up to 4-digts horizontally and add each place value column. Exchange using counters.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can draw a pictorial representation of the columns and place value counters to further support their understanding.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use formal column addition with exchanges. 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Find missing numbers </a:t>
                      </a:r>
                    </a:p>
                    <a:p>
                      <a:r>
                        <a:rPr lang="en-US" sz="1100" dirty="0"/>
                        <a:t>and digits.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</a:tbl>
          </a:graphicData>
        </a:graphic>
      </p:graphicFrame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78DFCB1-C150-45BC-B961-F07ECFA2324F}"/>
              </a:ext>
            </a:extLst>
          </p:cNvPr>
          <p:cNvCxnSpPr>
            <a:cxnSpLocks/>
          </p:cNvCxnSpPr>
          <p:nvPr/>
        </p:nvCxnSpPr>
        <p:spPr>
          <a:xfrm>
            <a:off x="6454453" y="3754470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DD8BC324-7FB5-439B-A5BA-38712D1E57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00977" y="2437379"/>
            <a:ext cx="2944466" cy="3035065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CF72DBAE-063F-4BEE-9953-F0BD2178344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95108" y="2193074"/>
            <a:ext cx="2261502" cy="193545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57032838-6F8A-4DFB-B430-BFC27B8671D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851665" y="4209577"/>
            <a:ext cx="1876941" cy="1594020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13EFD630-9A2E-496D-8227-C7AB1A61FDE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328643" y="4492702"/>
            <a:ext cx="2944466" cy="1379602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9D489F4-62DF-4404-A79A-345B52478C0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92362" y="2574866"/>
            <a:ext cx="2155609" cy="180833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697FC23C-97F4-437A-953B-D7C08DDD596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612133" y="780082"/>
            <a:ext cx="1465067" cy="961327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209A586A-552F-401D-B4E9-EA4F0B0C6EC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3656427" y="587274"/>
            <a:ext cx="1465067" cy="1173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9779145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4728391"/>
              </p:ext>
            </p:extLst>
          </p:nvPr>
        </p:nvGraphicFramePr>
        <p:xfrm>
          <a:off x="78604" y="128338"/>
          <a:ext cx="11592340" cy="599961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5/6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1914805">
                <a:tc>
                  <a:txBody>
                    <a:bodyPr/>
                    <a:lstStyle/>
                    <a:p>
                      <a:r>
                        <a:rPr lang="en-GB" sz="1100" b="1" dirty="0"/>
                        <a:t>Mental addition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a place value chart to help with additions.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48,650 + 300 =</a:t>
                      </a:r>
                    </a:p>
                    <a:p>
                      <a:r>
                        <a:rPr lang="en-GB" sz="1100" dirty="0"/>
                        <a:t>48,650 + 10 = </a:t>
                      </a:r>
                    </a:p>
                    <a:p>
                      <a:r>
                        <a:rPr lang="en-GB" sz="1100" dirty="0"/>
                        <a:t>1,210 + 48,650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Using a number line to help with mental calculations.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3,724 + 999 =        3724 + 990 =       590 + 590 =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The sum of ____ ones and ____ ones is ____ ones, so the sum of ____ thousands and ____ thousands is ____ thousands.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I can partition the number into ____, ____ and ____ and add the parts separately.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69770628"/>
                  </a:ext>
                </a:extLst>
              </a:tr>
              <a:tr h="3271659">
                <a:tc>
                  <a:txBody>
                    <a:bodyPr/>
                    <a:lstStyle/>
                    <a:p>
                      <a:r>
                        <a:rPr lang="en-GB" sz="1100" b="1" dirty="0"/>
                        <a:t>Add whole numbers with more than 4 digits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place value equipment to represent additions.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Exchange 10 ten counters for 1 hundred counter.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Draw different representations of equipment on a place value grid.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I need to exchange 10 ones for 1 ten.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Use bar models to add two or more numbers.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Column addition including exchanging.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The digit ____ in the ____ column represents ____.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Round numbers to find an estimate total.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</a:tbl>
          </a:graphicData>
        </a:graphic>
      </p:graphicFrame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1A2DBF13-70A9-4BB6-89B4-2B5B8869047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7149" y="3205494"/>
            <a:ext cx="1011252" cy="90223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618C87C5-7CD9-41A9-83E7-83E034FAC1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3078" y="4148227"/>
            <a:ext cx="2943840" cy="86341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CE0CC6E-10FD-4E18-8636-8FAE5EC1429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330929" y="3083104"/>
            <a:ext cx="1685925" cy="123825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66E287F2-B62E-4E08-802D-AEF9401CF4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415463" y="3180151"/>
            <a:ext cx="2668227" cy="881997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1D956B3A-001A-4FA7-974A-FF9A8B138FFD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1403" b="27812"/>
          <a:stretch/>
        </p:blipFill>
        <p:spPr>
          <a:xfrm>
            <a:off x="1395997" y="896467"/>
            <a:ext cx="3667615" cy="1012893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B01B6B1-FBF6-4E61-B231-746FE9CA578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37148" y="1090445"/>
            <a:ext cx="2873170" cy="101289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FAF35D49-0734-4381-A630-45F0B0CD09E2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17501" b="32755"/>
          <a:stretch/>
        </p:blipFill>
        <p:spPr>
          <a:xfrm>
            <a:off x="8374932" y="580068"/>
            <a:ext cx="3122476" cy="63279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DB9C6C66-8AB3-4B3F-881D-FA43D1FFEB72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t="13469"/>
          <a:stretch/>
        </p:blipFill>
        <p:spPr>
          <a:xfrm>
            <a:off x="8374932" y="5052965"/>
            <a:ext cx="2943840" cy="872458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3D9726E3-DD9D-4794-82EC-6D6F843BDDD9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518928" y="3205494"/>
            <a:ext cx="1015761" cy="7740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485767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1561" y="177497"/>
          <a:ext cx="11592340" cy="49451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2447716">
                <a:tc>
                  <a:txBody>
                    <a:bodyPr/>
                    <a:lstStyle/>
                    <a:p>
                      <a:r>
                        <a:rPr lang="en-GB" sz="1100" b="1" dirty="0"/>
                        <a:t>Adding fractions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a variety of manipulatives to add different fractions.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Add the wholes separately to the fractions.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I can regroup ____ to make ____ wholes with ____ parts left over. As a mixed number, this is ____ and ____.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The mixed numbers can be partitioned into a ____ part and a ____ part.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2497393">
                <a:tc>
                  <a:txBody>
                    <a:bodyPr/>
                    <a:lstStyle/>
                    <a:p>
                      <a:r>
                        <a:rPr lang="en-GB" sz="1100" b="1" dirty="0"/>
                        <a:t>Adding decimal numbers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place value manipulatives to add decimals and exchange when necessary.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Linking decimals to a hundred square.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The first number is ____ away from 1. The second number can be partitioned into ____ and ____. The total is 1 + ____ =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</a:tbl>
          </a:graphicData>
        </a:graphic>
      </p:graphicFrame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19531BFB-E380-44AE-9B0E-FAD6B3DBC21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28653" y="1051429"/>
            <a:ext cx="2453917" cy="50476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94E513EC-2789-448C-BBB4-D44E9B72B6F5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60042"/>
          <a:stretch/>
        </p:blipFill>
        <p:spPr>
          <a:xfrm>
            <a:off x="8592582" y="682708"/>
            <a:ext cx="895350" cy="799266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ED82795-F7EF-40F0-88BC-BEB5BF25B4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23541" y="451290"/>
            <a:ext cx="693046" cy="1030684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1090838-930D-40F5-97C5-267E84F12A5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428653" y="1621651"/>
            <a:ext cx="2837375" cy="74816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B9724659-ED7F-4B5D-92BF-5B278AFBE58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785905" y="2866846"/>
            <a:ext cx="2025780" cy="112430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4246A629-511F-45B3-8AE2-C24B7FE5CE2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23770" y="3277154"/>
            <a:ext cx="795338" cy="1072233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4B68369-ECAF-4170-80D1-1A3A735945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8523770" y="2751372"/>
            <a:ext cx="1741107" cy="30257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E7598676-C68B-4A70-AB52-9D406CB5FF7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00942" y="3900251"/>
            <a:ext cx="1033577" cy="898272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CFF0449A-5460-4DBF-BB01-73489186D0AB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6871368" y="3717151"/>
            <a:ext cx="1347788" cy="122872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DC1AF57-B1DE-4482-8351-52F9C4806077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416118" y="2945459"/>
            <a:ext cx="2778457" cy="78366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FD342CF-6205-4626-ABBA-DC2276627100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923541" y="3157537"/>
            <a:ext cx="1114425" cy="8477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5A2CC063-0E41-4E58-9A21-0E2DDA519AC3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73015" y="4005262"/>
            <a:ext cx="2025780" cy="95233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EB668F03-84A0-405B-8B99-BE27523E6E2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28653" y="229425"/>
            <a:ext cx="2392365" cy="6570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433326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C4FDBE2-32F7-4AC4-A40C-C51C65B1D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588E9F-3A22-D7E3-5BBE-0F74A2283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3933" y="3827844"/>
            <a:ext cx="6766405" cy="11681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>
                <a:solidFill>
                  <a:srgbClr val="FFFFFE"/>
                </a:solidFill>
              </a:rPr>
              <a:t>Subtraction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BF4792E-DF83-4D24-9924-01EC30A32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58512"/>
            <a:ext cx="3952259" cy="5932172"/>
          </a:xfrm>
          <a:custGeom>
            <a:avLst/>
            <a:gdLst>
              <a:gd name="connsiteX0" fmla="*/ 986173 w 3952259"/>
              <a:gd name="connsiteY0" fmla="*/ 0 h 5932172"/>
              <a:gd name="connsiteX1" fmla="*/ 3952259 w 3952259"/>
              <a:gd name="connsiteY1" fmla="*/ 2966086 h 5932172"/>
              <a:gd name="connsiteX2" fmla="*/ 986173 w 3952259"/>
              <a:gd name="connsiteY2" fmla="*/ 5932172 h 5932172"/>
              <a:gd name="connsiteX3" fmla="*/ 104150 w 3952259"/>
              <a:gd name="connsiteY3" fmla="*/ 5798823 h 5932172"/>
              <a:gd name="connsiteX4" fmla="*/ 0 w 3952259"/>
              <a:gd name="connsiteY4" fmla="*/ 5760704 h 5932172"/>
              <a:gd name="connsiteX5" fmla="*/ 0 w 3952259"/>
              <a:gd name="connsiteY5" fmla="*/ 171469 h 5932172"/>
              <a:gd name="connsiteX6" fmla="*/ 104150 w 3952259"/>
              <a:gd name="connsiteY6" fmla="*/ 133350 h 5932172"/>
              <a:gd name="connsiteX7" fmla="*/ 986173 w 3952259"/>
              <a:gd name="connsiteY7" fmla="*/ 0 h 593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52259" h="5932172">
                <a:moveTo>
                  <a:pt x="986173" y="0"/>
                </a:moveTo>
                <a:cubicBezTo>
                  <a:pt x="2624297" y="0"/>
                  <a:pt x="3952259" y="1327962"/>
                  <a:pt x="3952259" y="2966086"/>
                </a:cubicBezTo>
                <a:cubicBezTo>
                  <a:pt x="3952259" y="4604210"/>
                  <a:pt x="2624297" y="5932172"/>
                  <a:pt x="986173" y="5932172"/>
                </a:cubicBezTo>
                <a:cubicBezTo>
                  <a:pt x="679025" y="5932172"/>
                  <a:pt x="382781" y="5885486"/>
                  <a:pt x="104150" y="5798823"/>
                </a:cubicBezTo>
                <a:lnTo>
                  <a:pt x="0" y="5760704"/>
                </a:lnTo>
                <a:lnTo>
                  <a:pt x="0" y="171469"/>
                </a:lnTo>
                <a:lnTo>
                  <a:pt x="104150" y="133350"/>
                </a:lnTo>
                <a:cubicBezTo>
                  <a:pt x="382781" y="46686"/>
                  <a:pt x="679025" y="0"/>
                  <a:pt x="9861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837328-A57C-47AA-B520-C83F4A6BD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58125" y="0"/>
            <a:ext cx="4475748" cy="3256337"/>
          </a:xfrm>
          <a:custGeom>
            <a:avLst/>
            <a:gdLst>
              <a:gd name="connsiteX0" fmla="*/ 246861 w 4475748"/>
              <a:gd name="connsiteY0" fmla="*/ 0 h 3256337"/>
              <a:gd name="connsiteX1" fmla="*/ 4228888 w 4475748"/>
              <a:gd name="connsiteY1" fmla="*/ 0 h 3256337"/>
              <a:gd name="connsiteX2" fmla="*/ 4299885 w 4475748"/>
              <a:gd name="connsiteY2" fmla="*/ 147382 h 3256337"/>
              <a:gd name="connsiteX3" fmla="*/ 4475748 w 4475748"/>
              <a:gd name="connsiteY3" fmla="*/ 1018463 h 3256337"/>
              <a:gd name="connsiteX4" fmla="*/ 2237874 w 4475748"/>
              <a:gd name="connsiteY4" fmla="*/ 3256337 h 3256337"/>
              <a:gd name="connsiteX5" fmla="*/ 0 w 4475748"/>
              <a:gd name="connsiteY5" fmla="*/ 1018463 h 3256337"/>
              <a:gd name="connsiteX6" fmla="*/ 175863 w 4475748"/>
              <a:gd name="connsiteY6" fmla="*/ 147382 h 3256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5748" h="3256337">
                <a:moveTo>
                  <a:pt x="246861" y="0"/>
                </a:moveTo>
                <a:lnTo>
                  <a:pt x="4228888" y="0"/>
                </a:lnTo>
                <a:lnTo>
                  <a:pt x="4299885" y="147382"/>
                </a:lnTo>
                <a:cubicBezTo>
                  <a:pt x="4413128" y="415117"/>
                  <a:pt x="4475748" y="709477"/>
                  <a:pt x="4475748" y="1018463"/>
                </a:cubicBezTo>
                <a:cubicBezTo>
                  <a:pt x="4475748" y="2254407"/>
                  <a:pt x="3473818" y="3256337"/>
                  <a:pt x="2237874" y="3256337"/>
                </a:cubicBezTo>
                <a:cubicBezTo>
                  <a:pt x="1001930" y="3256337"/>
                  <a:pt x="0" y="2254407"/>
                  <a:pt x="0" y="1018463"/>
                </a:cubicBezTo>
                <a:cubicBezTo>
                  <a:pt x="0" y="709477"/>
                  <a:pt x="62621" y="415117"/>
                  <a:pt x="175863" y="14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E2B33195-5BCA-4BB7-A82D-67395226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7580241">
            <a:off x="-1784401" y="613620"/>
            <a:ext cx="6199926" cy="6199926"/>
          </a:xfrm>
          <a:prstGeom prst="arc">
            <a:avLst>
              <a:gd name="adj1" fmla="val 14455503"/>
              <a:gd name="adj2" fmla="val 18389131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4" descr="Cosby Primary School - Home">
            <a:extLst>
              <a:ext uri="{FF2B5EF4-FFF2-40B4-BE49-F238E27FC236}">
                <a16:creationId xmlns:a16="http://schemas.microsoft.com/office/drawing/2014/main" id="{D79A59E7-E76F-0A47-7DB6-A9624A500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166" y="2261726"/>
            <a:ext cx="2592218" cy="1814552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Richmond Primary School - Home">
            <a:extLst>
              <a:ext uri="{FF2B5EF4-FFF2-40B4-BE49-F238E27FC236}">
                <a16:creationId xmlns:a16="http://schemas.microsoft.com/office/drawing/2014/main" id="{4C2696D3-5583-949A-1651-ACB3DE718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980" y="133707"/>
            <a:ext cx="2488039" cy="2488039"/>
          </a:xfrm>
          <a:custGeom>
            <a:avLst/>
            <a:gdLst/>
            <a:ahLst/>
            <a:cxnLst/>
            <a:rect l="l" t="t" r="r" b="b"/>
            <a:pathLst>
              <a:path w="2487175" h="2487175">
                <a:moveTo>
                  <a:pt x="67328" y="0"/>
                </a:moveTo>
                <a:lnTo>
                  <a:pt x="2419847" y="0"/>
                </a:lnTo>
                <a:cubicBezTo>
                  <a:pt x="2457031" y="0"/>
                  <a:pt x="2487175" y="30144"/>
                  <a:pt x="2487175" y="67328"/>
                </a:cubicBezTo>
                <a:lnTo>
                  <a:pt x="2487175" y="2419847"/>
                </a:lnTo>
                <a:cubicBezTo>
                  <a:pt x="2487175" y="2457031"/>
                  <a:pt x="2457031" y="2487175"/>
                  <a:pt x="2419847" y="2487175"/>
                </a:cubicBezTo>
                <a:lnTo>
                  <a:pt x="67328" y="2487175"/>
                </a:lnTo>
                <a:cubicBezTo>
                  <a:pt x="30144" y="2487175"/>
                  <a:pt x="0" y="2457031"/>
                  <a:pt x="0" y="2419847"/>
                </a:cubicBezTo>
                <a:lnTo>
                  <a:pt x="0" y="67328"/>
                </a:lnTo>
                <a:cubicBezTo>
                  <a:pt x="0" y="30144"/>
                  <a:pt x="30144" y="0"/>
                  <a:pt x="673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A03A6A2-7849-4179-B68F-C11DDDB23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1078" y="0"/>
            <a:ext cx="3440922" cy="3674631"/>
          </a:xfrm>
          <a:custGeom>
            <a:avLst/>
            <a:gdLst>
              <a:gd name="connsiteX0" fmla="*/ 523074 w 3440922"/>
              <a:gd name="connsiteY0" fmla="*/ 0 h 3674631"/>
              <a:gd name="connsiteX1" fmla="*/ 3440922 w 3440922"/>
              <a:gd name="connsiteY1" fmla="*/ 0 h 3674631"/>
              <a:gd name="connsiteX2" fmla="*/ 3440922 w 3440922"/>
              <a:gd name="connsiteY2" fmla="*/ 3321701 h 3674631"/>
              <a:gd name="connsiteX3" fmla="*/ 3304578 w 3440922"/>
              <a:gd name="connsiteY3" fmla="*/ 3404532 h 3674631"/>
              <a:gd name="connsiteX4" fmla="*/ 2237874 w 3440922"/>
              <a:gd name="connsiteY4" fmla="*/ 3674631 h 3674631"/>
              <a:gd name="connsiteX5" fmla="*/ 0 w 3440922"/>
              <a:gd name="connsiteY5" fmla="*/ 1436757 h 3674631"/>
              <a:gd name="connsiteX6" fmla="*/ 511022 w 3440922"/>
              <a:gd name="connsiteY6" fmla="*/ 13261 h 367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40922" h="3674631">
                <a:moveTo>
                  <a:pt x="523074" y="0"/>
                </a:moveTo>
                <a:lnTo>
                  <a:pt x="3440922" y="0"/>
                </a:lnTo>
                <a:lnTo>
                  <a:pt x="3440922" y="3321701"/>
                </a:lnTo>
                <a:lnTo>
                  <a:pt x="3304578" y="3404532"/>
                </a:lnTo>
                <a:cubicBezTo>
                  <a:pt x="2987486" y="3576786"/>
                  <a:pt x="2624107" y="3674631"/>
                  <a:pt x="2237874" y="3674631"/>
                </a:cubicBezTo>
                <a:cubicBezTo>
                  <a:pt x="1001930" y="3674631"/>
                  <a:pt x="0" y="2672701"/>
                  <a:pt x="0" y="1436757"/>
                </a:cubicBezTo>
                <a:cubicBezTo>
                  <a:pt x="0" y="896032"/>
                  <a:pt x="191776" y="400098"/>
                  <a:pt x="511022" y="13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5" descr="Hallbrook Primary School - COMING SOON - HALLBOOK PRE SCHOOL">
            <a:extLst>
              <a:ext uri="{FF2B5EF4-FFF2-40B4-BE49-F238E27FC236}">
                <a16:creationId xmlns:a16="http://schemas.microsoft.com/office/drawing/2014/main" id="{BF31F9A2-7CF3-4D10-A1FB-0AE39F672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42995" y="407063"/>
            <a:ext cx="2378947" cy="2378947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70852725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28040952"/>
              </p:ext>
            </p:extLst>
          </p:nvPr>
        </p:nvGraphicFramePr>
        <p:xfrm>
          <a:off x="299830" y="141366"/>
          <a:ext cx="11432094" cy="617317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64425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763867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058142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45660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653835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EY Subtraction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1629078">
                <a:tc>
                  <a:txBody>
                    <a:bodyPr/>
                    <a:lstStyle/>
                    <a:p>
                      <a:r>
                        <a:rPr lang="en-GB" sz="1100" u="none" dirty="0"/>
                        <a:t>Explore the composition of numbers to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concrete resources to count out a group and relate this to subtraction -taking away and counting how many objects are left.</a:t>
                      </a:r>
                      <a:br>
                        <a:rPr lang="en-GB" sz="1100" dirty="0"/>
                      </a:b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Children record their mathematical graphics using pictures, numbers, words and symbols.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Children are encouraged to say the number sentences out loud and in different ways e.g. 6 subtract 4 equals 2, 6 minus 4 equals 2, 6 take away 4 makes 2.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1629078">
                <a:tc>
                  <a:txBody>
                    <a:bodyPr/>
                    <a:lstStyle/>
                    <a:p>
                      <a:r>
                        <a:rPr lang="en-GB" sz="1100" u="none" dirty="0"/>
                        <a:t>Recall number bonds for numbers to 5 including subtraction facts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Explore using Part-part-whole, 5 and 10 frames, fingers.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Explore using Part-part-whole, 5 and 10 frames, fingers.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number bonds to 5 off by heart</a:t>
                      </a:r>
                    </a:p>
                    <a:p>
                      <a:r>
                        <a:rPr lang="en-US" sz="1100" dirty="0"/>
                        <a:t>E.g. 5 + 0, 4+1, 3 + 2, 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5 – 3 = 2 </a:t>
                      </a:r>
                      <a:r>
                        <a:rPr lang="en-US" sz="1100" dirty="0" err="1"/>
                        <a:t>etc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2261179">
                <a:tc>
                  <a:txBody>
                    <a:bodyPr/>
                    <a:lstStyle/>
                    <a:p>
                      <a:r>
                        <a:rPr lang="en-GB" sz="1100" u="none" dirty="0"/>
                        <a:t>Understand the ‘one more than/one less than’ relationship between consecutive numbers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Explore using concrete manipulatives on a 5 or 10 frame, using a number track/counting stick.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Explore using pictures on a 5 or 10 frame, using a number track/counting stick.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mentally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1 more than 4 is 5</a:t>
                      </a:r>
                    </a:p>
                    <a:p>
                      <a:r>
                        <a:rPr lang="en-US" sz="1100" dirty="0"/>
                        <a:t>1 less than 7 is 6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</a:tbl>
          </a:graphicData>
        </a:graphic>
      </p:graphicFrame>
      <p:grpSp>
        <p:nvGrpSpPr>
          <p:cNvPr id="2" name="Group 1">
            <a:extLst>
              <a:ext uri="{FF2B5EF4-FFF2-40B4-BE49-F238E27FC236}">
                <a16:creationId xmlns:a16="http://schemas.microsoft.com/office/drawing/2014/main" id="{10B3C48C-04E0-A105-8AB5-8C6C31F1365C}"/>
              </a:ext>
            </a:extLst>
          </p:cNvPr>
          <p:cNvGrpSpPr/>
          <p:nvPr/>
        </p:nvGrpSpPr>
        <p:grpSpPr>
          <a:xfrm>
            <a:off x="5376692" y="1449581"/>
            <a:ext cx="1609129" cy="466790"/>
            <a:chOff x="7320271" y="1423375"/>
            <a:chExt cx="1609129" cy="466790"/>
          </a:xfrm>
        </p:grpSpPr>
        <p:pic>
          <p:nvPicPr>
            <p:cNvPr id="3" name="Picture 2">
              <a:extLst>
                <a:ext uri="{FF2B5EF4-FFF2-40B4-BE49-F238E27FC236}">
                  <a16:creationId xmlns:a16="http://schemas.microsoft.com/office/drawing/2014/main" id="{C6F3D610-35C6-196A-B69C-1231EF3F547E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20271" y="1423375"/>
              <a:ext cx="1076475" cy="466790"/>
            </a:xfrm>
            <a:prstGeom prst="rect">
              <a:avLst/>
            </a:prstGeom>
          </p:spPr>
        </p:pic>
        <p:pic>
          <p:nvPicPr>
            <p:cNvPr id="5" name="Picture 4">
              <a:extLst>
                <a:ext uri="{FF2B5EF4-FFF2-40B4-BE49-F238E27FC236}">
                  <a16:creationId xmlns:a16="http://schemas.microsoft.com/office/drawing/2014/main" id="{127DF5EB-7147-DA11-CC63-437F177416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r="50000" b="20900"/>
            <a:stretch/>
          </p:blipFill>
          <p:spPr>
            <a:xfrm>
              <a:off x="8356990" y="1448354"/>
              <a:ext cx="538238" cy="369230"/>
            </a:xfrm>
            <a:prstGeom prst="rect">
              <a:avLst/>
            </a:prstGeom>
          </p:spPr>
        </p:pic>
        <p:cxnSp>
          <p:nvCxnSpPr>
            <p:cNvPr id="6" name="Straight Connector 5">
              <a:extLst>
                <a:ext uri="{FF2B5EF4-FFF2-40B4-BE49-F238E27FC236}">
                  <a16:creationId xmlns:a16="http://schemas.microsoft.com/office/drawing/2014/main" id="{F8497F27-1528-1D89-190A-F9CDFF4C0553}"/>
                </a:ext>
              </a:extLst>
            </p:cNvPr>
            <p:cNvCxnSpPr>
              <a:cxnSpLocks/>
            </p:cNvCxnSpPr>
            <p:nvPr/>
          </p:nvCxnSpPr>
          <p:spPr>
            <a:xfrm>
              <a:off x="8559849" y="1448354"/>
              <a:ext cx="369551" cy="36923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" name="Straight Connector 6">
              <a:extLst>
                <a:ext uri="{FF2B5EF4-FFF2-40B4-BE49-F238E27FC236}">
                  <a16:creationId xmlns:a16="http://schemas.microsoft.com/office/drawing/2014/main" id="{69A9549D-3FCB-0B5C-FC27-BE397B5B1ADB}"/>
                </a:ext>
              </a:extLst>
            </p:cNvPr>
            <p:cNvCxnSpPr>
              <a:cxnSpLocks/>
            </p:cNvCxnSpPr>
            <p:nvPr/>
          </p:nvCxnSpPr>
          <p:spPr>
            <a:xfrm>
              <a:off x="8354424" y="1456244"/>
              <a:ext cx="369551" cy="36923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8" name="Group 7">
            <a:extLst>
              <a:ext uri="{FF2B5EF4-FFF2-40B4-BE49-F238E27FC236}">
                <a16:creationId xmlns:a16="http://schemas.microsoft.com/office/drawing/2014/main" id="{36EE84AB-AFD5-3841-27DE-8137C68723D8}"/>
              </a:ext>
            </a:extLst>
          </p:cNvPr>
          <p:cNvGrpSpPr/>
          <p:nvPr/>
        </p:nvGrpSpPr>
        <p:grpSpPr>
          <a:xfrm>
            <a:off x="7195327" y="1247624"/>
            <a:ext cx="723417" cy="393086"/>
            <a:chOff x="7275443" y="759170"/>
            <a:chExt cx="1086310" cy="507999"/>
          </a:xfrm>
        </p:grpSpPr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BC735D6D-C5A1-0568-A9A8-6BC905A16EFC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7275443" y="759170"/>
              <a:ext cx="1081547" cy="507999"/>
            </a:xfrm>
            <a:prstGeom prst="rect">
              <a:avLst/>
            </a:prstGeom>
          </p:spPr>
        </p:pic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3F3799CB-2F65-B65F-61A6-1F81D1A1FAD3}"/>
                </a:ext>
              </a:extLst>
            </p:cNvPr>
            <p:cNvCxnSpPr>
              <a:endCxn id="9" idx="1"/>
            </p:cNvCxnSpPr>
            <p:nvPr/>
          </p:nvCxnSpPr>
          <p:spPr>
            <a:xfrm flipH="1" flipV="1">
              <a:off x="7275443" y="1013170"/>
              <a:ext cx="291548" cy="253999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  <p:cxnSp>
          <p:nvCxnSpPr>
            <p:cNvPr id="11" name="Straight Connector 10">
              <a:extLst>
                <a:ext uri="{FF2B5EF4-FFF2-40B4-BE49-F238E27FC236}">
                  <a16:creationId xmlns:a16="http://schemas.microsoft.com/office/drawing/2014/main" id="{A90D238D-A4D8-684B-5F4E-FADA74677E23}"/>
                </a:ext>
              </a:extLst>
            </p:cNvPr>
            <p:cNvCxnSpPr/>
            <p:nvPr/>
          </p:nvCxnSpPr>
          <p:spPr>
            <a:xfrm flipH="1" flipV="1">
              <a:off x="8070205" y="795686"/>
              <a:ext cx="291548" cy="253999"/>
            </a:xfrm>
            <a:prstGeom prst="line">
              <a:avLst/>
            </a:prstGeom>
            <a:ln w="28575"/>
          </p:spPr>
          <p:style>
            <a:lnRef idx="1">
              <a:schemeClr val="dk1"/>
            </a:lnRef>
            <a:fillRef idx="0">
              <a:schemeClr val="dk1"/>
            </a:fillRef>
            <a:effectRef idx="0">
              <a:schemeClr val="dk1"/>
            </a:effectRef>
            <a:fontRef idx="minor">
              <a:schemeClr val="tx1"/>
            </a:fontRef>
          </p:style>
        </p:cxnSp>
      </p:grpSp>
      <p:sp>
        <p:nvSpPr>
          <p:cNvPr id="12" name="TextBox 11">
            <a:extLst>
              <a:ext uri="{FF2B5EF4-FFF2-40B4-BE49-F238E27FC236}">
                <a16:creationId xmlns:a16="http://schemas.microsoft.com/office/drawing/2014/main" id="{A6421F93-B90D-3B07-A978-C70B0354BB45}"/>
              </a:ext>
            </a:extLst>
          </p:cNvPr>
          <p:cNvSpPr txBox="1"/>
          <p:nvPr/>
        </p:nvSpPr>
        <p:spPr>
          <a:xfrm>
            <a:off x="9560167" y="1610017"/>
            <a:ext cx="108154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6-2=4</a:t>
            </a: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3D0F5732-1175-3BEE-74C4-579943D526A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482506" y="1228226"/>
            <a:ext cx="1076475" cy="533160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25ED96AF-73DC-5A06-AB28-995628C11F8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59416" y="1809991"/>
            <a:ext cx="2574850" cy="507998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3258C6D-3719-6C91-3A98-9D30BE7D060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14041" y="1640710"/>
            <a:ext cx="765325" cy="677279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E2F5B357-1090-A35C-11D4-F8125A72C689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428641" y="1619998"/>
            <a:ext cx="621801" cy="59274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E167103B-723F-0753-6926-7FE3A6F26C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95785" y="4682118"/>
            <a:ext cx="1525650" cy="716593"/>
          </a:xfrm>
          <a:prstGeom prst="rect">
            <a:avLst/>
          </a:prstGeom>
        </p:spPr>
      </p:pic>
      <p:pic>
        <p:nvPicPr>
          <p:cNvPr id="21" name="Picture 3">
            <a:extLst>
              <a:ext uri="{FF2B5EF4-FFF2-40B4-BE49-F238E27FC236}">
                <a16:creationId xmlns:a16="http://schemas.microsoft.com/office/drawing/2014/main" id="{4B804285-AC1F-8D4C-42B7-935F47A72B9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287" t="71766" r="42128" b="25222"/>
          <a:stretch/>
        </p:blipFill>
        <p:spPr bwMode="auto">
          <a:xfrm>
            <a:off x="1803140" y="5401656"/>
            <a:ext cx="1771096" cy="39533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1F84EEEA-E158-E209-C117-1205618B13F7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50106" y="4844719"/>
            <a:ext cx="2170637" cy="351582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89E7980-58FA-8C09-FCD3-86045EE8F134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847300" y="3038352"/>
            <a:ext cx="714475" cy="54300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2EDC616E-6BC4-DDF4-2B75-A3A9D4F4E76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761079" y="2948925"/>
            <a:ext cx="1019317" cy="97168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36ACAD0B-B62C-0AF5-5C5E-4F63D37FFB9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9481707" y="4714450"/>
            <a:ext cx="2115401" cy="144844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E731B59D-20C2-F41F-3C19-7658B7A3D773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266222" y="4854648"/>
            <a:ext cx="882860" cy="755728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D7CCCBEE-A5B1-46E0-7E73-BBE6C03EB6B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761079" y="5584849"/>
            <a:ext cx="1643063" cy="4524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43510109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03782005"/>
              </p:ext>
            </p:extLst>
          </p:nvPr>
        </p:nvGraphicFramePr>
        <p:xfrm>
          <a:off x="299830" y="141366"/>
          <a:ext cx="11592340" cy="665970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Y1 Subtraction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Subtraction taking away how many left (crossing out method)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Have 7 cubes in a bag. I take out 3 cubes. I have 4 left.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Use First, Then and Now </a:t>
                      </a:r>
                    </a:p>
                    <a:p>
                      <a:r>
                        <a:rPr lang="en-US" sz="1100" dirty="0"/>
                        <a:t>I have 6 frogs, </a:t>
                      </a:r>
                    </a:p>
                    <a:p>
                      <a:r>
                        <a:rPr lang="en-US" sz="1100" dirty="0"/>
                        <a:t>3 leave the lily pad. I have 3 left.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7 birds are in the tree. 3 fly away. </a:t>
                      </a:r>
                    </a:p>
                    <a:p>
                      <a:r>
                        <a:rPr lang="en-US" sz="1100" dirty="0"/>
                        <a:t>Children to use pictures to cross out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to use the crossing out method to solve subtraction problems with the symbol. </a:t>
                      </a:r>
                    </a:p>
                    <a:p>
                      <a:r>
                        <a:rPr lang="en-US" sz="1100" dirty="0"/>
                        <a:t>5 – 2 = 3</a:t>
                      </a:r>
                    </a:p>
                    <a:p>
                      <a:r>
                        <a:rPr lang="en-US" sz="1100" dirty="0"/>
                        <a:t>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Subtraction finding 1 part and breaking apart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Fact Families – 8 parts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5+1 = 6</a:t>
                      </a:r>
                    </a:p>
                    <a:p>
                      <a:r>
                        <a:rPr lang="en-US" sz="1100" dirty="0"/>
                        <a:t>1 + 5 = 6</a:t>
                      </a:r>
                    </a:p>
                    <a:p>
                      <a:r>
                        <a:rPr lang="en-US" sz="1100" dirty="0"/>
                        <a:t>6 – 1 = 5</a:t>
                      </a:r>
                    </a:p>
                    <a:p>
                      <a:r>
                        <a:rPr lang="en-US" sz="1100" dirty="0"/>
                        <a:t>6 -5 = 1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075654">
                <a:tc>
                  <a:txBody>
                    <a:bodyPr/>
                    <a:lstStyle/>
                    <a:p>
                      <a:r>
                        <a:rPr lang="en-US" sz="1100" dirty="0"/>
                        <a:t>Subtraction – Counting Back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a physical number line, children can jump back physically along a number line or number track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I can count back in my head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7 – 4 = 3</a:t>
                      </a:r>
                      <a:endParaRPr lang="en-GB" sz="1100" dirty="0"/>
                    </a:p>
                    <a:p>
                      <a:r>
                        <a:rPr lang="en-GB" sz="1100" dirty="0"/>
                        <a:t>7, 6, 5, 4 , 3</a:t>
                      </a:r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1239990">
                <a:tc>
                  <a:txBody>
                    <a:bodyPr/>
                    <a:lstStyle/>
                    <a:p>
                      <a:r>
                        <a:rPr lang="en-US" sz="1100" dirty="0"/>
                        <a:t>Subtraction – Finding the difference by counting 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I can find the difference between 2 numbers by counting on in my head.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E.g. The difference between 17 and 20 is 3.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17, 18, 19, 20.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1058388">
                <a:tc>
                  <a:txBody>
                    <a:bodyPr/>
                    <a:lstStyle/>
                    <a:p>
                      <a:r>
                        <a:rPr lang="en-US" sz="1100" dirty="0"/>
                        <a:t>Subtracting crossing 10 – Choosing the best method: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Take away as crossing out: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Max has 12 balloons, 5 of them </a:t>
                      </a:r>
                    </a:p>
                    <a:p>
                      <a:r>
                        <a:rPr lang="en-US" sz="1100" dirty="0"/>
                        <a:t>burst, how many are left?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Partitioning 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Max has 12 balloons. </a:t>
                      </a:r>
                    </a:p>
                    <a:p>
                      <a:r>
                        <a:rPr lang="en-US" sz="1100" dirty="0"/>
                        <a:t>5 are red. The rest are blue.</a:t>
                      </a:r>
                    </a:p>
                    <a:p>
                      <a:r>
                        <a:rPr lang="en-US" sz="1100" dirty="0"/>
                        <a:t>How many are blue?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Max has 12 blue balloons.</a:t>
                      </a:r>
                    </a:p>
                    <a:p>
                      <a:r>
                        <a:rPr lang="en-US" sz="1100" dirty="0"/>
                        <a:t>He also has 5 red balloons.</a:t>
                      </a:r>
                    </a:p>
                    <a:p>
                      <a:r>
                        <a:rPr lang="en-US" sz="1100" dirty="0"/>
                        <a:t>How many more blue balloons</a:t>
                      </a:r>
                    </a:p>
                    <a:p>
                      <a:r>
                        <a:rPr lang="en-US" sz="1100" dirty="0"/>
                        <a:t>does he have?</a:t>
                      </a:r>
                    </a:p>
                    <a:p>
                      <a:endParaRPr lang="en-US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77717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A0F630C5-608F-90CB-0A3C-3FB2C227C2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35336" y="2572839"/>
            <a:ext cx="779701" cy="75281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2924A412-5CC4-C95E-08AE-684F3BAC190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0163" y="2559507"/>
            <a:ext cx="2503208" cy="433701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5F496E0-7C4F-DE89-222D-54023BE11A4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875849" y="2949246"/>
            <a:ext cx="2226347" cy="454155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AB1F6FA-B40E-92C9-6E19-B8DBF666D31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159396" y="2626049"/>
            <a:ext cx="2103387" cy="49491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E666B3EB-78E0-F874-7BF8-5B0DD4FA0571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t="14407"/>
          <a:stretch/>
        </p:blipFill>
        <p:spPr>
          <a:xfrm>
            <a:off x="8760979" y="1170585"/>
            <a:ext cx="2178170" cy="35970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D3A0ECB-8CBE-4FEB-F3B1-7A1263E0CA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562041" y="702056"/>
            <a:ext cx="779701" cy="868303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91299A7-9AB6-E0AF-2929-02759BDDF7F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05201" y="770812"/>
            <a:ext cx="1810739" cy="7995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F153CFA-7804-F09B-AA2D-90C44E1EE7C6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63438"/>
          <a:stretch/>
        </p:blipFill>
        <p:spPr>
          <a:xfrm>
            <a:off x="1791822" y="1659126"/>
            <a:ext cx="1128075" cy="76452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C8E7DE7-5BB5-5282-3AD1-5CD58ACFDD1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36562" r="38801"/>
          <a:stretch/>
        </p:blipFill>
        <p:spPr>
          <a:xfrm>
            <a:off x="3266676" y="1708823"/>
            <a:ext cx="638074" cy="641730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8CE9C97D-2398-D233-3861-9A2581742995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59276" t="22203" b="37239"/>
          <a:stretch/>
        </p:blipFill>
        <p:spPr>
          <a:xfrm>
            <a:off x="9173062" y="1928551"/>
            <a:ext cx="1757411" cy="43370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5C8D8D00-C599-9BF3-D41A-D0954714463D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63935" y="3656245"/>
            <a:ext cx="2995562" cy="57032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3587686-4604-F174-B0B6-8A6402FE1C7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43769" y="1690070"/>
            <a:ext cx="2565061" cy="679235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A0550A75-0C7F-620F-1412-3BFF3181A081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745086" y="4621542"/>
            <a:ext cx="1620649" cy="573579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6D4C761A-B105-8767-E5EB-58E43A1C114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688332" y="4621095"/>
            <a:ext cx="1444476" cy="816161"/>
          </a:xfrm>
          <a:prstGeom prst="rect">
            <a:avLst/>
          </a:prstGeom>
        </p:spPr>
      </p:pic>
      <p:pic>
        <p:nvPicPr>
          <p:cNvPr id="29" name="Picture 22">
            <a:hlinkClick r:id="rId14" action="ppaction://hlinkpres?slideindex=1&amp;slidetitle="/>
            <a:extLst>
              <a:ext uri="{FF2B5EF4-FFF2-40B4-BE49-F238E27FC236}">
                <a16:creationId xmlns:a16="http://schemas.microsoft.com/office/drawing/2014/main" id="{1BD03206-F6EE-BB84-DE56-51E9D2B47593}"/>
              </a:ext>
            </a:extLst>
          </p:cNvPr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2437" t="31042" r="19943" b="33482"/>
          <a:stretch>
            <a:fillRect/>
          </a:stretch>
        </p:blipFill>
        <p:spPr bwMode="auto">
          <a:xfrm>
            <a:off x="6379872" y="4908331"/>
            <a:ext cx="2079625" cy="720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0A9E884-014F-B13B-8E1C-9892F0E8CCC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63935" y="4547294"/>
            <a:ext cx="1562550" cy="888607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19F9447C-4582-1DAF-02FA-E16EF2CFCFEF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3752805" y="5798797"/>
            <a:ext cx="939964" cy="861634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DB01629D-0D86-E6D8-6E8C-3CBFE4397A0E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7618751" y="5924773"/>
            <a:ext cx="676275" cy="695325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42598002-197F-4C46-8E3E-A3A633CD7701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0368771" y="5798797"/>
            <a:ext cx="1466850" cy="552450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B09F1B4D-95D7-0AAE-9C20-4C2EA1B9A133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3904750" y="3960824"/>
            <a:ext cx="806030" cy="224892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4659AA30-D3F7-4EB6-AA4F-0720CF226AD7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1582168" y="3878560"/>
            <a:ext cx="2170637" cy="351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116923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35805314"/>
              </p:ext>
            </p:extLst>
          </p:nvPr>
        </p:nvGraphicFramePr>
        <p:xfrm>
          <a:off x="299830" y="141366"/>
          <a:ext cx="11592340" cy="655250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2 Subtraction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For subtracting single digits – see Year 1 </a:t>
                      </a:r>
                      <a:endParaRPr lang="en-GB" sz="1100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en-US" sz="1100" dirty="0"/>
                        <a:t>See Year 1</a:t>
                      </a:r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Subtraction – 10 less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blocks to show taking away 1 ten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Showing ten less on a 100 square </a:t>
                      </a:r>
                    </a:p>
                    <a:p>
                      <a:r>
                        <a:rPr lang="en-US" sz="1100" dirty="0"/>
                        <a:t>to show going back 1 row</a:t>
                      </a:r>
                    </a:p>
                    <a:p>
                      <a:r>
                        <a:rPr lang="en-US" sz="1100" dirty="0"/>
                        <a:t>The ones stay the same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10 less mentally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075654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Subtracting tens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Use blocks to show taking away 2 tens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Showing ten less on a 100 square </a:t>
                      </a:r>
                    </a:p>
                    <a:p>
                      <a:r>
                        <a:rPr lang="en-US" sz="1100" dirty="0"/>
                        <a:t>to show going back more than 1 row</a:t>
                      </a:r>
                    </a:p>
                    <a:p>
                      <a:r>
                        <a:rPr lang="en-US" sz="1100" dirty="0"/>
                        <a:t>The ones stay the same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mentally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1227313">
                <a:tc>
                  <a:txBody>
                    <a:bodyPr/>
                    <a:lstStyle/>
                    <a:p>
                      <a:r>
                        <a:rPr lang="en-US" sz="1100" dirty="0"/>
                        <a:t>Subtracting 2 digit – 2 digit no bridging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show 76-24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10583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Subtracting 2 digit – 2 digit with bridging</a:t>
                      </a:r>
                      <a:endParaRPr lang="en-GB" sz="1100" dirty="0"/>
                    </a:p>
                    <a:p>
                      <a:r>
                        <a:rPr lang="en-GB" sz="1100" dirty="0"/>
                        <a:t>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77717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090C82DD-C339-FE7B-ACF0-5CFDAB9F3C51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1055" r="60906"/>
          <a:stretch/>
        </p:blipFill>
        <p:spPr>
          <a:xfrm>
            <a:off x="1779105" y="1548021"/>
            <a:ext cx="2822713" cy="82804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7328E55-A6FF-921A-847F-832F97ACB70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3608" y="1577837"/>
            <a:ext cx="1181100" cy="80010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4AC36E-4788-F90E-B7BC-C13C85E3A433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44028" r="29788"/>
          <a:stretch/>
        </p:blipFill>
        <p:spPr>
          <a:xfrm>
            <a:off x="5426765" y="1517897"/>
            <a:ext cx="2822713" cy="88669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10024E7-2C30-B807-859B-3815FC05DD4A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1523" t="2507" b="-1"/>
          <a:stretch/>
        </p:blipFill>
        <p:spPr>
          <a:xfrm>
            <a:off x="8624682" y="1577837"/>
            <a:ext cx="2822714" cy="79485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FD5C5C52-56CC-3CB2-98CB-7CBF1DF97A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708909" y="2660464"/>
            <a:ext cx="646665" cy="598925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9FF87CA-85D1-113C-63F0-5E90E0A93FB9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21742" t="13814"/>
          <a:stretch/>
        </p:blipFill>
        <p:spPr>
          <a:xfrm>
            <a:off x="3409121" y="2743200"/>
            <a:ext cx="506069" cy="516190"/>
          </a:xfrm>
          <a:prstGeom prst="rect">
            <a:avLst/>
          </a:prstGeom>
        </p:spPr>
      </p:pic>
      <p:sp>
        <p:nvSpPr>
          <p:cNvPr id="13" name="Arrow: Right 12">
            <a:extLst>
              <a:ext uri="{FF2B5EF4-FFF2-40B4-BE49-F238E27FC236}">
                <a16:creationId xmlns:a16="http://schemas.microsoft.com/office/drawing/2014/main" id="{A4273D26-4467-6579-E59C-7FA559F93A89}"/>
              </a:ext>
            </a:extLst>
          </p:cNvPr>
          <p:cNvSpPr/>
          <p:nvPr/>
        </p:nvSpPr>
        <p:spPr>
          <a:xfrm>
            <a:off x="2559015" y="2842950"/>
            <a:ext cx="646665" cy="32799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0ECB523A-1001-AE8E-D617-FEE98409E39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585213" y="2482825"/>
            <a:ext cx="664265" cy="67849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16067893-9502-A235-57BC-51CFFEDABA9C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496344" y="2482825"/>
            <a:ext cx="1113182" cy="79858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5BB0DA44-661F-B7FE-BF08-8F4057842CC3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0782407" y="3476611"/>
            <a:ext cx="406467" cy="798588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9B226A1-1F87-4A1C-211D-2429DAE28B50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37144" t="13814"/>
          <a:stretch/>
        </p:blipFill>
        <p:spPr>
          <a:xfrm>
            <a:off x="3749540" y="3759009"/>
            <a:ext cx="406467" cy="516190"/>
          </a:xfrm>
          <a:prstGeom prst="rect">
            <a:avLst/>
          </a:prstGeom>
        </p:spPr>
      </p:pic>
      <p:sp>
        <p:nvSpPr>
          <p:cNvPr id="21" name="Arrow: Right 20">
            <a:extLst>
              <a:ext uri="{FF2B5EF4-FFF2-40B4-BE49-F238E27FC236}">
                <a16:creationId xmlns:a16="http://schemas.microsoft.com/office/drawing/2014/main" id="{55E463EA-534C-B0A0-11EF-8381706FBB96}"/>
              </a:ext>
            </a:extLst>
          </p:cNvPr>
          <p:cNvSpPr/>
          <p:nvPr/>
        </p:nvSpPr>
        <p:spPr>
          <a:xfrm>
            <a:off x="2762456" y="3782725"/>
            <a:ext cx="646665" cy="327991"/>
          </a:xfrm>
          <a:prstGeom prst="rightArrow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2" name="Picture 21">
            <a:extLst>
              <a:ext uri="{FF2B5EF4-FFF2-40B4-BE49-F238E27FC236}">
                <a16:creationId xmlns:a16="http://schemas.microsoft.com/office/drawing/2014/main" id="{A11ABAC9-A792-B759-F608-DB459234BDF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29111" y="3607905"/>
            <a:ext cx="646665" cy="598925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EC5B2EE-DD02-A63C-A4C3-E0CEE6AA749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703862" y="3357427"/>
            <a:ext cx="664265" cy="678499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A65214F8-2A46-8F9D-952E-D5BA34E5DBD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787149" y="4515196"/>
            <a:ext cx="1953816" cy="1007200"/>
          </a:xfrm>
          <a:prstGeom prst="rect">
            <a:avLst/>
          </a:prstGeom>
        </p:spPr>
      </p:pic>
      <p:grpSp>
        <p:nvGrpSpPr>
          <p:cNvPr id="28" name="Group 27">
            <a:extLst>
              <a:ext uri="{FF2B5EF4-FFF2-40B4-BE49-F238E27FC236}">
                <a16:creationId xmlns:a16="http://schemas.microsoft.com/office/drawing/2014/main" id="{DD1FAA70-2E8E-64DD-35DF-A6DC5831EB86}"/>
              </a:ext>
            </a:extLst>
          </p:cNvPr>
          <p:cNvGrpSpPr/>
          <p:nvPr/>
        </p:nvGrpSpPr>
        <p:grpSpPr>
          <a:xfrm>
            <a:off x="2573765" y="4770673"/>
            <a:ext cx="660600" cy="304920"/>
            <a:chOff x="2573765" y="4770673"/>
            <a:chExt cx="660600" cy="304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0">
              <p14:nvContentPartPr>
                <p14:cNvPr id="26" name="Ink 25">
                  <a:extLst>
                    <a:ext uri="{FF2B5EF4-FFF2-40B4-BE49-F238E27FC236}">
                      <a16:creationId xmlns:a16="http://schemas.microsoft.com/office/drawing/2014/main" id="{1291AFD9-A5B3-9686-6310-C1B3F5FABE55}"/>
                    </a:ext>
                  </a:extLst>
                </p14:cNvPr>
                <p14:cNvContentPartPr/>
                <p14:nvPr/>
              </p14:nvContentPartPr>
              <p14:xfrm>
                <a:off x="2573765" y="4770673"/>
                <a:ext cx="380880" cy="304920"/>
              </p14:xfrm>
            </p:contentPart>
          </mc:Choice>
          <mc:Fallback xmlns="">
            <p:pic>
              <p:nvPicPr>
                <p:cNvPr id="26" name="Ink 25">
                  <a:extLst>
                    <a:ext uri="{FF2B5EF4-FFF2-40B4-BE49-F238E27FC236}">
                      <a16:creationId xmlns:a16="http://schemas.microsoft.com/office/drawing/2014/main" id="{1291AFD9-A5B3-9686-6310-C1B3F5FABE55}"/>
                    </a:ext>
                  </a:extLst>
                </p:cNvPr>
                <p:cNvPicPr/>
                <p:nvPr/>
              </p:nvPicPr>
              <p:blipFill>
                <a:blip r:embed="rId11"/>
                <a:stretch>
                  <a:fillRect/>
                </a:stretch>
              </p:blipFill>
              <p:spPr>
                <a:xfrm>
                  <a:off x="2564765" y="4761673"/>
                  <a:ext cx="398520" cy="32256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2">
              <p14:nvContentPartPr>
                <p14:cNvPr id="27" name="Ink 26">
                  <a:extLst>
                    <a:ext uri="{FF2B5EF4-FFF2-40B4-BE49-F238E27FC236}">
                      <a16:creationId xmlns:a16="http://schemas.microsoft.com/office/drawing/2014/main" id="{E75660B5-33F3-AE76-2356-5B974B462DEA}"/>
                    </a:ext>
                  </a:extLst>
                </p14:cNvPr>
                <p14:cNvContentPartPr/>
                <p14:nvPr/>
              </p14:nvContentPartPr>
              <p14:xfrm>
                <a:off x="2991365" y="4790473"/>
                <a:ext cx="243000" cy="164880"/>
              </p14:xfrm>
            </p:contentPart>
          </mc:Choice>
          <mc:Fallback xmlns="">
            <p:pic>
              <p:nvPicPr>
                <p:cNvPr id="27" name="Ink 26">
                  <a:extLst>
                    <a:ext uri="{FF2B5EF4-FFF2-40B4-BE49-F238E27FC236}">
                      <a16:creationId xmlns:a16="http://schemas.microsoft.com/office/drawing/2014/main" id="{E75660B5-33F3-AE76-2356-5B974B462DEA}"/>
                    </a:ext>
                  </a:extLst>
                </p:cNvPr>
                <p:cNvPicPr/>
                <p:nvPr/>
              </p:nvPicPr>
              <p:blipFill>
                <a:blip r:embed="rId13"/>
                <a:stretch>
                  <a:fillRect/>
                </a:stretch>
              </p:blipFill>
              <p:spPr>
                <a:xfrm>
                  <a:off x="2982365" y="4781473"/>
                  <a:ext cx="260640" cy="18252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6D58193-BB6F-6E3C-A6C3-8A14F27CD62B}"/>
              </a:ext>
            </a:extLst>
          </p:cNvPr>
          <p:cNvGrpSpPr/>
          <p:nvPr/>
        </p:nvGrpSpPr>
        <p:grpSpPr>
          <a:xfrm>
            <a:off x="4343165" y="4969393"/>
            <a:ext cx="251640" cy="115920"/>
            <a:chOff x="4343165" y="4969393"/>
            <a:chExt cx="251640" cy="11592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4">
              <p14:nvContentPartPr>
                <p14:cNvPr id="29" name="Ink 28">
                  <a:extLst>
                    <a:ext uri="{FF2B5EF4-FFF2-40B4-BE49-F238E27FC236}">
                      <a16:creationId xmlns:a16="http://schemas.microsoft.com/office/drawing/2014/main" id="{1296D6EF-93B3-EEB2-D7E7-E6235B2D11B9}"/>
                    </a:ext>
                  </a:extLst>
                </p14:cNvPr>
                <p14:cNvContentPartPr/>
                <p14:nvPr/>
              </p14:nvContentPartPr>
              <p14:xfrm>
                <a:off x="4512005" y="4998913"/>
                <a:ext cx="82800" cy="56160"/>
              </p14:xfrm>
            </p:contentPart>
          </mc:Choice>
          <mc:Fallback xmlns="">
            <p:pic>
              <p:nvPicPr>
                <p:cNvPr id="29" name="Ink 28">
                  <a:extLst>
                    <a:ext uri="{FF2B5EF4-FFF2-40B4-BE49-F238E27FC236}">
                      <a16:creationId xmlns:a16="http://schemas.microsoft.com/office/drawing/2014/main" id="{1296D6EF-93B3-EEB2-D7E7-E6235B2D11B9}"/>
                    </a:ext>
                  </a:extLst>
                </p:cNvPr>
                <p:cNvPicPr/>
                <p:nvPr/>
              </p:nvPicPr>
              <p:blipFill>
                <a:blip r:embed="rId15"/>
                <a:stretch>
                  <a:fillRect/>
                </a:stretch>
              </p:blipFill>
              <p:spPr>
                <a:xfrm>
                  <a:off x="4503365" y="4989913"/>
                  <a:ext cx="100440" cy="73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16">
              <p14:nvContentPartPr>
                <p14:cNvPr id="30" name="Ink 29">
                  <a:extLst>
                    <a:ext uri="{FF2B5EF4-FFF2-40B4-BE49-F238E27FC236}">
                      <a16:creationId xmlns:a16="http://schemas.microsoft.com/office/drawing/2014/main" id="{938F89FC-2C55-DDF0-D6C8-8803F374DD71}"/>
                    </a:ext>
                  </a:extLst>
                </p14:cNvPr>
                <p14:cNvContentPartPr/>
                <p14:nvPr/>
              </p14:nvContentPartPr>
              <p14:xfrm>
                <a:off x="4343165" y="4969393"/>
                <a:ext cx="102960" cy="115920"/>
              </p14:xfrm>
            </p:contentPart>
          </mc:Choice>
          <mc:Fallback xmlns="">
            <p:pic>
              <p:nvPicPr>
                <p:cNvPr id="30" name="Ink 29">
                  <a:extLst>
                    <a:ext uri="{FF2B5EF4-FFF2-40B4-BE49-F238E27FC236}">
                      <a16:creationId xmlns:a16="http://schemas.microsoft.com/office/drawing/2014/main" id="{938F89FC-2C55-DDF0-D6C8-8803F374DD71}"/>
                    </a:ext>
                  </a:extLst>
                </p:cNvPr>
                <p:cNvPicPr/>
                <p:nvPr/>
              </p:nvPicPr>
              <p:blipFill>
                <a:blip r:embed="rId17"/>
                <a:stretch>
                  <a:fillRect/>
                </a:stretch>
              </p:blipFill>
              <p:spPr>
                <a:xfrm>
                  <a:off x="4334165" y="4960393"/>
                  <a:ext cx="120600" cy="13356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34" name="Group 33">
            <a:extLst>
              <a:ext uri="{FF2B5EF4-FFF2-40B4-BE49-F238E27FC236}">
                <a16:creationId xmlns:a16="http://schemas.microsoft.com/office/drawing/2014/main" id="{3E0F2704-D907-1034-AE56-91B1BACD7D71}"/>
              </a:ext>
            </a:extLst>
          </p:cNvPr>
          <p:cNvGrpSpPr/>
          <p:nvPr/>
        </p:nvGrpSpPr>
        <p:grpSpPr>
          <a:xfrm>
            <a:off x="4283405" y="5187913"/>
            <a:ext cx="398880" cy="50040"/>
            <a:chOff x="4283405" y="5187913"/>
            <a:chExt cx="398880" cy="500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18">
              <p14:nvContentPartPr>
                <p14:cNvPr id="31" name="Ink 30">
                  <a:extLst>
                    <a:ext uri="{FF2B5EF4-FFF2-40B4-BE49-F238E27FC236}">
                      <a16:creationId xmlns:a16="http://schemas.microsoft.com/office/drawing/2014/main" id="{FF13AE8D-AF60-1445-C781-2AEAFAFADC3E}"/>
                    </a:ext>
                  </a:extLst>
                </p14:cNvPr>
                <p14:cNvContentPartPr/>
                <p14:nvPr/>
              </p14:nvContentPartPr>
              <p14:xfrm>
                <a:off x="4502285" y="5187913"/>
                <a:ext cx="180000" cy="37800"/>
              </p14:xfrm>
            </p:contentPart>
          </mc:Choice>
          <mc:Fallback xmlns="">
            <p:pic>
              <p:nvPicPr>
                <p:cNvPr id="31" name="Ink 30">
                  <a:extLst>
                    <a:ext uri="{FF2B5EF4-FFF2-40B4-BE49-F238E27FC236}">
                      <a16:creationId xmlns:a16="http://schemas.microsoft.com/office/drawing/2014/main" id="{FF13AE8D-AF60-1445-C781-2AEAFAFADC3E}"/>
                    </a:ext>
                  </a:extLst>
                </p:cNvPr>
                <p:cNvPicPr/>
                <p:nvPr/>
              </p:nvPicPr>
              <p:blipFill>
                <a:blip r:embed="rId19"/>
                <a:stretch>
                  <a:fillRect/>
                </a:stretch>
              </p:blipFill>
              <p:spPr>
                <a:xfrm>
                  <a:off x="4493285" y="5179273"/>
                  <a:ext cx="197640" cy="554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0">
              <p14:nvContentPartPr>
                <p14:cNvPr id="33" name="Ink 32">
                  <a:extLst>
                    <a:ext uri="{FF2B5EF4-FFF2-40B4-BE49-F238E27FC236}">
                      <a16:creationId xmlns:a16="http://schemas.microsoft.com/office/drawing/2014/main" id="{BAE4F50E-784C-28E0-CAC2-3E1E7569F59F}"/>
                    </a:ext>
                  </a:extLst>
                </p14:cNvPr>
                <p14:cNvContentPartPr/>
                <p14:nvPr/>
              </p14:nvContentPartPr>
              <p14:xfrm>
                <a:off x="4283405" y="5199793"/>
                <a:ext cx="150120" cy="38160"/>
              </p14:xfrm>
            </p:contentPart>
          </mc:Choice>
          <mc:Fallback xmlns="">
            <p:pic>
              <p:nvPicPr>
                <p:cNvPr id="33" name="Ink 32">
                  <a:extLst>
                    <a:ext uri="{FF2B5EF4-FFF2-40B4-BE49-F238E27FC236}">
                      <a16:creationId xmlns:a16="http://schemas.microsoft.com/office/drawing/2014/main" id="{BAE4F50E-784C-28E0-CAC2-3E1E7569F59F}"/>
                    </a:ext>
                  </a:extLst>
                </p:cNvPr>
                <p:cNvPicPr/>
                <p:nvPr/>
              </p:nvPicPr>
              <p:blipFill>
                <a:blip r:embed="rId21"/>
                <a:stretch>
                  <a:fillRect/>
                </a:stretch>
              </p:blipFill>
              <p:spPr>
                <a:xfrm>
                  <a:off x="4274765" y="5190793"/>
                  <a:ext cx="167760" cy="558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45" name="Group 44">
            <a:extLst>
              <a:ext uri="{FF2B5EF4-FFF2-40B4-BE49-F238E27FC236}">
                <a16:creationId xmlns:a16="http://schemas.microsoft.com/office/drawing/2014/main" id="{F2F29C9C-2D2A-DE31-07CB-B1F68A427F49}"/>
              </a:ext>
            </a:extLst>
          </p:cNvPr>
          <p:cNvGrpSpPr/>
          <p:nvPr/>
        </p:nvGrpSpPr>
        <p:grpSpPr>
          <a:xfrm>
            <a:off x="5694605" y="4611553"/>
            <a:ext cx="1114560" cy="854640"/>
            <a:chOff x="5694605" y="4611553"/>
            <a:chExt cx="1114560" cy="8546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22">
              <p14:nvContentPartPr>
                <p14:cNvPr id="35" name="Ink 34">
                  <a:extLst>
                    <a:ext uri="{FF2B5EF4-FFF2-40B4-BE49-F238E27FC236}">
                      <a16:creationId xmlns:a16="http://schemas.microsoft.com/office/drawing/2014/main" id="{2317771A-AAF0-B173-D5BE-5B62761F882F}"/>
                    </a:ext>
                  </a:extLst>
                </p14:cNvPr>
                <p14:cNvContentPartPr/>
                <p14:nvPr/>
              </p14:nvContentPartPr>
              <p14:xfrm>
                <a:off x="5694605" y="4630993"/>
                <a:ext cx="40320" cy="835200"/>
              </p14:xfrm>
            </p:contentPart>
          </mc:Choice>
          <mc:Fallback xmlns="">
            <p:pic>
              <p:nvPicPr>
                <p:cNvPr id="35" name="Ink 34">
                  <a:extLst>
                    <a:ext uri="{FF2B5EF4-FFF2-40B4-BE49-F238E27FC236}">
                      <a16:creationId xmlns:a16="http://schemas.microsoft.com/office/drawing/2014/main" id="{2317771A-AAF0-B173-D5BE-5B62761F882F}"/>
                    </a:ext>
                  </a:extLst>
                </p:cNvPr>
                <p:cNvPicPr/>
                <p:nvPr/>
              </p:nvPicPr>
              <p:blipFill>
                <a:blip r:embed="rId23"/>
                <a:stretch>
                  <a:fillRect/>
                </a:stretch>
              </p:blipFill>
              <p:spPr>
                <a:xfrm>
                  <a:off x="5685605" y="4622353"/>
                  <a:ext cx="57960" cy="8528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4">
              <p14:nvContentPartPr>
                <p14:cNvPr id="36" name="Ink 35">
                  <a:extLst>
                    <a:ext uri="{FF2B5EF4-FFF2-40B4-BE49-F238E27FC236}">
                      <a16:creationId xmlns:a16="http://schemas.microsoft.com/office/drawing/2014/main" id="{17C2243D-1674-C8DB-F5D7-1E180C93BA0B}"/>
                    </a:ext>
                  </a:extLst>
                </p14:cNvPr>
                <p14:cNvContentPartPr/>
                <p14:nvPr/>
              </p14:nvContentPartPr>
              <p14:xfrm>
                <a:off x="5873885" y="4630993"/>
                <a:ext cx="40320" cy="764280"/>
              </p14:xfrm>
            </p:contentPart>
          </mc:Choice>
          <mc:Fallback xmlns="">
            <p:pic>
              <p:nvPicPr>
                <p:cNvPr id="36" name="Ink 35">
                  <a:extLst>
                    <a:ext uri="{FF2B5EF4-FFF2-40B4-BE49-F238E27FC236}">
                      <a16:creationId xmlns:a16="http://schemas.microsoft.com/office/drawing/2014/main" id="{17C2243D-1674-C8DB-F5D7-1E180C93BA0B}"/>
                    </a:ext>
                  </a:extLst>
                </p:cNvPr>
                <p:cNvPicPr/>
                <p:nvPr/>
              </p:nvPicPr>
              <p:blipFill>
                <a:blip r:embed="rId25"/>
                <a:stretch>
                  <a:fillRect/>
                </a:stretch>
              </p:blipFill>
              <p:spPr>
                <a:xfrm>
                  <a:off x="5864885" y="4622353"/>
                  <a:ext cx="57960" cy="7819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6">
              <p14:nvContentPartPr>
                <p14:cNvPr id="37" name="Ink 36">
                  <a:extLst>
                    <a:ext uri="{FF2B5EF4-FFF2-40B4-BE49-F238E27FC236}">
                      <a16:creationId xmlns:a16="http://schemas.microsoft.com/office/drawing/2014/main" id="{5C1B1499-3BEE-3625-997C-FB9544746B14}"/>
                    </a:ext>
                  </a:extLst>
                </p14:cNvPr>
                <p14:cNvContentPartPr/>
                <p14:nvPr/>
              </p14:nvContentPartPr>
              <p14:xfrm>
                <a:off x="6072605" y="4661233"/>
                <a:ext cx="41400" cy="730440"/>
              </p14:xfrm>
            </p:contentPart>
          </mc:Choice>
          <mc:Fallback xmlns="">
            <p:pic>
              <p:nvPicPr>
                <p:cNvPr id="37" name="Ink 36">
                  <a:extLst>
                    <a:ext uri="{FF2B5EF4-FFF2-40B4-BE49-F238E27FC236}">
                      <a16:creationId xmlns:a16="http://schemas.microsoft.com/office/drawing/2014/main" id="{5C1B1499-3BEE-3625-997C-FB9544746B14}"/>
                    </a:ext>
                  </a:extLst>
                </p:cNvPr>
                <p:cNvPicPr/>
                <p:nvPr/>
              </p:nvPicPr>
              <p:blipFill>
                <a:blip r:embed="rId27"/>
                <a:stretch>
                  <a:fillRect/>
                </a:stretch>
              </p:blipFill>
              <p:spPr>
                <a:xfrm>
                  <a:off x="6063605" y="4652233"/>
                  <a:ext cx="59040" cy="7480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28">
              <p14:nvContentPartPr>
                <p14:cNvPr id="39" name="Ink 38">
                  <a:extLst>
                    <a:ext uri="{FF2B5EF4-FFF2-40B4-BE49-F238E27FC236}">
                      <a16:creationId xmlns:a16="http://schemas.microsoft.com/office/drawing/2014/main" id="{F6497290-2BED-809D-4043-14A7FF793FB8}"/>
                    </a:ext>
                  </a:extLst>
                </p14:cNvPr>
                <p14:cNvContentPartPr/>
                <p14:nvPr/>
              </p14:nvContentPartPr>
              <p14:xfrm>
                <a:off x="6261245" y="4630993"/>
                <a:ext cx="360" cy="695160"/>
              </p14:xfrm>
            </p:contentPart>
          </mc:Choice>
          <mc:Fallback xmlns="">
            <p:pic>
              <p:nvPicPr>
                <p:cNvPr id="39" name="Ink 38">
                  <a:extLst>
                    <a:ext uri="{FF2B5EF4-FFF2-40B4-BE49-F238E27FC236}">
                      <a16:creationId xmlns:a16="http://schemas.microsoft.com/office/drawing/2014/main" id="{F6497290-2BED-809D-4043-14A7FF793FB8}"/>
                    </a:ext>
                  </a:extLst>
                </p:cNvPr>
                <p:cNvPicPr/>
                <p:nvPr/>
              </p:nvPicPr>
              <p:blipFill>
                <a:blip r:embed="rId29"/>
                <a:stretch>
                  <a:fillRect/>
                </a:stretch>
              </p:blipFill>
              <p:spPr>
                <a:xfrm>
                  <a:off x="6252245" y="4622353"/>
                  <a:ext cx="18000" cy="71280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0">
              <p14:nvContentPartPr>
                <p14:cNvPr id="41" name="Ink 40">
                  <a:extLst>
                    <a:ext uri="{FF2B5EF4-FFF2-40B4-BE49-F238E27FC236}">
                      <a16:creationId xmlns:a16="http://schemas.microsoft.com/office/drawing/2014/main" id="{E47A781A-F7B0-70C5-BC26-C2A567F8FFEC}"/>
                    </a:ext>
                  </a:extLst>
                </p14:cNvPr>
                <p14:cNvContentPartPr/>
                <p14:nvPr/>
              </p14:nvContentPartPr>
              <p14:xfrm>
                <a:off x="6430085" y="4630993"/>
                <a:ext cx="10440" cy="823680"/>
              </p14:xfrm>
            </p:contentPart>
          </mc:Choice>
          <mc:Fallback xmlns="">
            <p:pic>
              <p:nvPicPr>
                <p:cNvPr id="41" name="Ink 40">
                  <a:extLst>
                    <a:ext uri="{FF2B5EF4-FFF2-40B4-BE49-F238E27FC236}">
                      <a16:creationId xmlns:a16="http://schemas.microsoft.com/office/drawing/2014/main" id="{E47A781A-F7B0-70C5-BC26-C2A567F8FFEC}"/>
                    </a:ext>
                  </a:extLst>
                </p:cNvPr>
                <p:cNvPicPr/>
                <p:nvPr/>
              </p:nvPicPr>
              <p:blipFill>
                <a:blip r:embed="rId31"/>
                <a:stretch>
                  <a:fillRect/>
                </a:stretch>
              </p:blipFill>
              <p:spPr>
                <a:xfrm>
                  <a:off x="6421085" y="4622353"/>
                  <a:ext cx="28080" cy="841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2">
              <p14:nvContentPartPr>
                <p14:cNvPr id="43" name="Ink 42">
                  <a:extLst>
                    <a:ext uri="{FF2B5EF4-FFF2-40B4-BE49-F238E27FC236}">
                      <a16:creationId xmlns:a16="http://schemas.microsoft.com/office/drawing/2014/main" id="{362254B4-EC10-F4CE-AFC1-89AEC56E8686}"/>
                    </a:ext>
                  </a:extLst>
                </p14:cNvPr>
                <p14:cNvContentPartPr/>
                <p14:nvPr/>
              </p14:nvContentPartPr>
              <p14:xfrm>
                <a:off x="6579125" y="4611553"/>
                <a:ext cx="50760" cy="773640"/>
              </p14:xfrm>
            </p:contentPart>
          </mc:Choice>
          <mc:Fallback xmlns="">
            <p:pic>
              <p:nvPicPr>
                <p:cNvPr id="43" name="Ink 42">
                  <a:extLst>
                    <a:ext uri="{FF2B5EF4-FFF2-40B4-BE49-F238E27FC236}">
                      <a16:creationId xmlns:a16="http://schemas.microsoft.com/office/drawing/2014/main" id="{362254B4-EC10-F4CE-AFC1-89AEC56E8686}"/>
                    </a:ext>
                  </a:extLst>
                </p:cNvPr>
                <p:cNvPicPr/>
                <p:nvPr/>
              </p:nvPicPr>
              <p:blipFill>
                <a:blip r:embed="rId33"/>
                <a:stretch>
                  <a:fillRect/>
                </a:stretch>
              </p:blipFill>
              <p:spPr>
                <a:xfrm>
                  <a:off x="6570485" y="4602553"/>
                  <a:ext cx="68400" cy="79128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34">
              <p14:nvContentPartPr>
                <p14:cNvPr id="44" name="Ink 43">
                  <a:extLst>
                    <a:ext uri="{FF2B5EF4-FFF2-40B4-BE49-F238E27FC236}">
                      <a16:creationId xmlns:a16="http://schemas.microsoft.com/office/drawing/2014/main" id="{5591B13E-D6CA-8F6C-24FD-01F3567B36B5}"/>
                    </a:ext>
                  </a:extLst>
                </p14:cNvPr>
                <p14:cNvContentPartPr/>
                <p14:nvPr/>
              </p14:nvContentPartPr>
              <p14:xfrm>
                <a:off x="6798005" y="4611553"/>
                <a:ext cx="11160" cy="775440"/>
              </p14:xfrm>
            </p:contentPart>
          </mc:Choice>
          <mc:Fallback xmlns="">
            <p:pic>
              <p:nvPicPr>
                <p:cNvPr id="44" name="Ink 43">
                  <a:extLst>
                    <a:ext uri="{FF2B5EF4-FFF2-40B4-BE49-F238E27FC236}">
                      <a16:creationId xmlns:a16="http://schemas.microsoft.com/office/drawing/2014/main" id="{5591B13E-D6CA-8F6C-24FD-01F3567B36B5}"/>
                    </a:ext>
                  </a:extLst>
                </p:cNvPr>
                <p:cNvPicPr/>
                <p:nvPr/>
              </p:nvPicPr>
              <p:blipFill>
                <a:blip r:embed="rId35"/>
                <a:stretch>
                  <a:fillRect/>
                </a:stretch>
              </p:blipFill>
              <p:spPr>
                <a:xfrm>
                  <a:off x="6789005" y="4602553"/>
                  <a:ext cx="28800" cy="79308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36">
            <p14:nvContentPartPr>
              <p14:cNvPr id="46" name="Ink 45">
                <a:extLst>
                  <a:ext uri="{FF2B5EF4-FFF2-40B4-BE49-F238E27FC236}">
                    <a16:creationId xmlns:a16="http://schemas.microsoft.com/office/drawing/2014/main" id="{AD504303-D520-8681-CF5D-DE3B0155670B}"/>
                  </a:ext>
                </a:extLst>
              </p14:cNvPr>
              <p14:cNvContentPartPr/>
              <p14:nvPr/>
            </p14:nvContentPartPr>
            <p14:xfrm>
              <a:off x="7126325" y="4681033"/>
              <a:ext cx="2520" cy="27000"/>
            </p14:xfrm>
          </p:contentPart>
        </mc:Choice>
        <mc:Fallback xmlns="">
          <p:pic>
            <p:nvPicPr>
              <p:cNvPr id="46" name="Ink 45">
                <a:extLst>
                  <a:ext uri="{FF2B5EF4-FFF2-40B4-BE49-F238E27FC236}">
                    <a16:creationId xmlns:a16="http://schemas.microsoft.com/office/drawing/2014/main" id="{AD504303-D520-8681-CF5D-DE3B0155670B}"/>
                  </a:ext>
                </a:extLst>
              </p:cNvPr>
              <p:cNvPicPr/>
              <p:nvPr/>
            </p:nvPicPr>
            <p:blipFill>
              <a:blip r:embed="rId37"/>
              <a:stretch>
                <a:fillRect/>
              </a:stretch>
            </p:blipFill>
            <p:spPr>
              <a:xfrm>
                <a:off x="7117325" y="4672033"/>
                <a:ext cx="20160" cy="446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38">
            <p14:nvContentPartPr>
              <p14:cNvPr id="47" name="Ink 46">
                <a:extLst>
                  <a:ext uri="{FF2B5EF4-FFF2-40B4-BE49-F238E27FC236}">
                    <a16:creationId xmlns:a16="http://schemas.microsoft.com/office/drawing/2014/main" id="{58BFDEDC-81B4-6178-588F-B6AF0BD3D227}"/>
                  </a:ext>
                </a:extLst>
              </p14:cNvPr>
              <p14:cNvContentPartPr/>
              <p14:nvPr/>
            </p14:nvContentPartPr>
            <p14:xfrm>
              <a:off x="7396325" y="4693993"/>
              <a:ext cx="28080" cy="17640"/>
            </p14:xfrm>
          </p:contentPart>
        </mc:Choice>
        <mc:Fallback xmlns="">
          <p:pic>
            <p:nvPicPr>
              <p:cNvPr id="47" name="Ink 46">
                <a:extLst>
                  <a:ext uri="{FF2B5EF4-FFF2-40B4-BE49-F238E27FC236}">
                    <a16:creationId xmlns:a16="http://schemas.microsoft.com/office/drawing/2014/main" id="{58BFDEDC-81B4-6178-588F-B6AF0BD3D227}"/>
                  </a:ext>
                </a:extLst>
              </p:cNvPr>
              <p:cNvPicPr/>
              <p:nvPr/>
            </p:nvPicPr>
            <p:blipFill>
              <a:blip r:embed="rId39"/>
              <a:stretch>
                <a:fillRect/>
              </a:stretch>
            </p:blipFill>
            <p:spPr>
              <a:xfrm>
                <a:off x="7387685" y="4684993"/>
                <a:ext cx="45720" cy="3528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0">
            <p14:nvContentPartPr>
              <p14:cNvPr id="48" name="Ink 47">
                <a:extLst>
                  <a:ext uri="{FF2B5EF4-FFF2-40B4-BE49-F238E27FC236}">
                    <a16:creationId xmlns:a16="http://schemas.microsoft.com/office/drawing/2014/main" id="{FDB1557F-4FF1-5658-D0FB-1C54F609D581}"/>
                  </a:ext>
                </a:extLst>
              </p14:cNvPr>
              <p14:cNvContentPartPr/>
              <p14:nvPr/>
            </p14:nvContentPartPr>
            <p14:xfrm>
              <a:off x="7126325" y="5056513"/>
              <a:ext cx="6480" cy="20880"/>
            </p14:xfrm>
          </p:contentPart>
        </mc:Choice>
        <mc:Fallback xmlns="">
          <p:pic>
            <p:nvPicPr>
              <p:cNvPr id="48" name="Ink 47">
                <a:extLst>
                  <a:ext uri="{FF2B5EF4-FFF2-40B4-BE49-F238E27FC236}">
                    <a16:creationId xmlns:a16="http://schemas.microsoft.com/office/drawing/2014/main" id="{FDB1557F-4FF1-5658-D0FB-1C54F609D581}"/>
                  </a:ext>
                </a:extLst>
              </p:cNvPr>
              <p:cNvPicPr/>
              <p:nvPr/>
            </p:nvPicPr>
            <p:blipFill>
              <a:blip r:embed="rId41"/>
              <a:stretch>
                <a:fillRect/>
              </a:stretch>
            </p:blipFill>
            <p:spPr>
              <a:xfrm>
                <a:off x="7117325" y="5047513"/>
                <a:ext cx="24120" cy="3852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42">
            <p14:nvContentPartPr>
              <p14:cNvPr id="49" name="Ink 48">
                <a:extLst>
                  <a:ext uri="{FF2B5EF4-FFF2-40B4-BE49-F238E27FC236}">
                    <a16:creationId xmlns:a16="http://schemas.microsoft.com/office/drawing/2014/main" id="{94BA24D6-89D7-6904-275A-1B356325487F}"/>
                  </a:ext>
                </a:extLst>
              </p14:cNvPr>
              <p14:cNvContentPartPr/>
              <p14:nvPr/>
            </p14:nvContentPartPr>
            <p14:xfrm>
              <a:off x="7443485" y="5028793"/>
              <a:ext cx="19440" cy="111960"/>
            </p14:xfrm>
          </p:contentPart>
        </mc:Choice>
        <mc:Fallback xmlns="">
          <p:pic>
            <p:nvPicPr>
              <p:cNvPr id="49" name="Ink 48">
                <a:extLst>
                  <a:ext uri="{FF2B5EF4-FFF2-40B4-BE49-F238E27FC236}">
                    <a16:creationId xmlns:a16="http://schemas.microsoft.com/office/drawing/2014/main" id="{94BA24D6-89D7-6904-275A-1B356325487F}"/>
                  </a:ext>
                </a:extLst>
              </p:cNvPr>
              <p:cNvPicPr/>
              <p:nvPr/>
            </p:nvPicPr>
            <p:blipFill>
              <a:blip r:embed="rId43"/>
              <a:stretch>
                <a:fillRect/>
              </a:stretch>
            </p:blipFill>
            <p:spPr>
              <a:xfrm>
                <a:off x="7434845" y="5020153"/>
                <a:ext cx="37080" cy="129600"/>
              </a:xfrm>
              <a:prstGeom prst="rect">
                <a:avLst/>
              </a:prstGeom>
            </p:spPr>
          </p:pic>
        </mc:Fallback>
      </mc:AlternateContent>
      <p:grpSp>
        <p:nvGrpSpPr>
          <p:cNvPr id="52" name="Group 51">
            <a:extLst>
              <a:ext uri="{FF2B5EF4-FFF2-40B4-BE49-F238E27FC236}">
                <a16:creationId xmlns:a16="http://schemas.microsoft.com/office/drawing/2014/main" id="{C4118CB4-629C-A12D-7363-0F45CB29270C}"/>
              </a:ext>
            </a:extLst>
          </p:cNvPr>
          <p:cNvGrpSpPr/>
          <p:nvPr/>
        </p:nvGrpSpPr>
        <p:grpSpPr>
          <a:xfrm>
            <a:off x="5585525" y="4800193"/>
            <a:ext cx="310680" cy="224280"/>
            <a:chOff x="5585525" y="4800193"/>
            <a:chExt cx="310680" cy="22428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4">
              <p14:nvContentPartPr>
                <p14:cNvPr id="50" name="Ink 49">
                  <a:extLst>
                    <a:ext uri="{FF2B5EF4-FFF2-40B4-BE49-F238E27FC236}">
                      <a16:creationId xmlns:a16="http://schemas.microsoft.com/office/drawing/2014/main" id="{9C788A66-D9B8-CE3B-266F-246E38A12884}"/>
                    </a:ext>
                  </a:extLst>
                </p14:cNvPr>
                <p14:cNvContentPartPr/>
                <p14:nvPr/>
              </p14:nvContentPartPr>
              <p14:xfrm>
                <a:off x="5585525" y="4849873"/>
                <a:ext cx="293760" cy="174600"/>
              </p14:xfrm>
            </p:contentPart>
          </mc:Choice>
          <mc:Fallback xmlns="">
            <p:pic>
              <p:nvPicPr>
                <p:cNvPr id="50" name="Ink 49">
                  <a:extLst>
                    <a:ext uri="{FF2B5EF4-FFF2-40B4-BE49-F238E27FC236}">
                      <a16:creationId xmlns:a16="http://schemas.microsoft.com/office/drawing/2014/main" id="{9C788A66-D9B8-CE3B-266F-246E38A12884}"/>
                    </a:ext>
                  </a:extLst>
                </p:cNvPr>
                <p:cNvPicPr/>
                <p:nvPr/>
              </p:nvPicPr>
              <p:blipFill>
                <a:blip r:embed="rId45"/>
                <a:stretch>
                  <a:fillRect/>
                </a:stretch>
              </p:blipFill>
              <p:spPr>
                <a:xfrm>
                  <a:off x="5576885" y="4841233"/>
                  <a:ext cx="311400" cy="19224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46">
              <p14:nvContentPartPr>
                <p14:cNvPr id="51" name="Ink 50">
                  <a:extLst>
                    <a:ext uri="{FF2B5EF4-FFF2-40B4-BE49-F238E27FC236}">
                      <a16:creationId xmlns:a16="http://schemas.microsoft.com/office/drawing/2014/main" id="{5DD29DEA-8F90-EE00-94D3-8097648A056B}"/>
                    </a:ext>
                  </a:extLst>
                </p14:cNvPr>
                <p14:cNvContentPartPr/>
                <p14:nvPr/>
              </p14:nvContentPartPr>
              <p14:xfrm>
                <a:off x="5793965" y="4800193"/>
                <a:ext cx="102240" cy="36360"/>
              </p14:xfrm>
            </p:contentPart>
          </mc:Choice>
          <mc:Fallback xmlns="">
            <p:pic>
              <p:nvPicPr>
                <p:cNvPr id="51" name="Ink 50">
                  <a:extLst>
                    <a:ext uri="{FF2B5EF4-FFF2-40B4-BE49-F238E27FC236}">
                      <a16:creationId xmlns:a16="http://schemas.microsoft.com/office/drawing/2014/main" id="{5DD29DEA-8F90-EE00-94D3-8097648A056B}"/>
                    </a:ext>
                  </a:extLst>
                </p:cNvPr>
                <p:cNvPicPr/>
                <p:nvPr/>
              </p:nvPicPr>
              <p:blipFill>
                <a:blip r:embed="rId47"/>
                <a:stretch>
                  <a:fillRect/>
                </a:stretch>
              </p:blipFill>
              <p:spPr>
                <a:xfrm>
                  <a:off x="5785325" y="4791193"/>
                  <a:ext cx="119880" cy="5400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5" name="Group 54">
            <a:extLst>
              <a:ext uri="{FF2B5EF4-FFF2-40B4-BE49-F238E27FC236}">
                <a16:creationId xmlns:a16="http://schemas.microsoft.com/office/drawing/2014/main" id="{77DEBCF8-F5EC-4357-1A41-2C202E38712B}"/>
              </a:ext>
            </a:extLst>
          </p:cNvPr>
          <p:cNvGrpSpPr/>
          <p:nvPr/>
        </p:nvGrpSpPr>
        <p:grpSpPr>
          <a:xfrm>
            <a:off x="7056125" y="4621273"/>
            <a:ext cx="428400" cy="120240"/>
            <a:chOff x="7056125" y="4621273"/>
            <a:chExt cx="428400" cy="12024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48">
              <p14:nvContentPartPr>
                <p14:cNvPr id="53" name="Ink 52">
                  <a:extLst>
                    <a:ext uri="{FF2B5EF4-FFF2-40B4-BE49-F238E27FC236}">
                      <a16:creationId xmlns:a16="http://schemas.microsoft.com/office/drawing/2014/main" id="{D246EF09-BC1E-5779-F04D-17FA97B241CF}"/>
                    </a:ext>
                  </a:extLst>
                </p14:cNvPr>
                <p14:cNvContentPartPr/>
                <p14:nvPr/>
              </p14:nvContentPartPr>
              <p14:xfrm>
                <a:off x="7056125" y="4670953"/>
                <a:ext cx="169920" cy="58680"/>
              </p14:xfrm>
            </p:contentPart>
          </mc:Choice>
          <mc:Fallback xmlns="">
            <p:pic>
              <p:nvPicPr>
                <p:cNvPr id="53" name="Ink 52">
                  <a:extLst>
                    <a:ext uri="{FF2B5EF4-FFF2-40B4-BE49-F238E27FC236}">
                      <a16:creationId xmlns:a16="http://schemas.microsoft.com/office/drawing/2014/main" id="{D246EF09-BC1E-5779-F04D-17FA97B241CF}"/>
                    </a:ext>
                  </a:extLst>
                </p:cNvPr>
                <p:cNvPicPr/>
                <p:nvPr/>
              </p:nvPicPr>
              <p:blipFill>
                <a:blip r:embed="rId49"/>
                <a:stretch>
                  <a:fillRect/>
                </a:stretch>
              </p:blipFill>
              <p:spPr>
                <a:xfrm>
                  <a:off x="7047485" y="4662313"/>
                  <a:ext cx="187560" cy="763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0">
              <p14:nvContentPartPr>
                <p14:cNvPr id="54" name="Ink 53">
                  <a:extLst>
                    <a:ext uri="{FF2B5EF4-FFF2-40B4-BE49-F238E27FC236}">
                      <a16:creationId xmlns:a16="http://schemas.microsoft.com/office/drawing/2014/main" id="{A6BBF3B5-2AE9-467C-1EC1-A71D0DE14703}"/>
                    </a:ext>
                  </a:extLst>
                </p14:cNvPr>
                <p14:cNvContentPartPr/>
                <p14:nvPr/>
              </p14:nvContentPartPr>
              <p14:xfrm>
                <a:off x="7366085" y="4621273"/>
                <a:ext cx="118440" cy="120240"/>
              </p14:xfrm>
            </p:contentPart>
          </mc:Choice>
          <mc:Fallback xmlns="">
            <p:pic>
              <p:nvPicPr>
                <p:cNvPr id="54" name="Ink 53">
                  <a:extLst>
                    <a:ext uri="{FF2B5EF4-FFF2-40B4-BE49-F238E27FC236}">
                      <a16:creationId xmlns:a16="http://schemas.microsoft.com/office/drawing/2014/main" id="{A6BBF3B5-2AE9-467C-1EC1-A71D0DE14703}"/>
                    </a:ext>
                  </a:extLst>
                </p:cNvPr>
                <p:cNvPicPr/>
                <p:nvPr/>
              </p:nvPicPr>
              <p:blipFill>
                <a:blip r:embed="rId51"/>
                <a:stretch>
                  <a:fillRect/>
                </a:stretch>
              </p:blipFill>
              <p:spPr>
                <a:xfrm>
                  <a:off x="7357085" y="4612633"/>
                  <a:ext cx="136080" cy="137880"/>
                </a:xfrm>
                <a:prstGeom prst="rect">
                  <a:avLst/>
                </a:prstGeom>
              </p:spPr>
            </p:pic>
          </mc:Fallback>
        </mc:AlternateContent>
      </p:grpSp>
      <p:grpSp>
        <p:nvGrpSpPr>
          <p:cNvPr id="58" name="Group 57">
            <a:extLst>
              <a:ext uri="{FF2B5EF4-FFF2-40B4-BE49-F238E27FC236}">
                <a16:creationId xmlns:a16="http://schemas.microsoft.com/office/drawing/2014/main" id="{4ABD4607-F83D-A341-C3FD-63D32E4C514B}"/>
              </a:ext>
            </a:extLst>
          </p:cNvPr>
          <p:cNvGrpSpPr/>
          <p:nvPr/>
        </p:nvGrpSpPr>
        <p:grpSpPr>
          <a:xfrm>
            <a:off x="7046405" y="5048233"/>
            <a:ext cx="527040" cy="10800"/>
            <a:chOff x="7046405" y="5048233"/>
            <a:chExt cx="527040" cy="10800"/>
          </a:xfrm>
        </p:grpSpPr>
        <mc:AlternateContent xmlns:mc="http://schemas.openxmlformats.org/markup-compatibility/2006" xmlns:p14="http://schemas.microsoft.com/office/powerpoint/2010/main">
          <mc:Choice Requires="p14">
            <p:contentPart p14:bwMode="auto" r:id="rId52">
              <p14:nvContentPartPr>
                <p14:cNvPr id="56" name="Ink 55">
                  <a:extLst>
                    <a:ext uri="{FF2B5EF4-FFF2-40B4-BE49-F238E27FC236}">
                      <a16:creationId xmlns:a16="http://schemas.microsoft.com/office/drawing/2014/main" id="{7EAF3137-5E47-BA08-4153-AAFA7EADDD09}"/>
                    </a:ext>
                  </a:extLst>
                </p14:cNvPr>
                <p14:cNvContentPartPr/>
                <p14:nvPr/>
              </p14:nvContentPartPr>
              <p14:xfrm>
                <a:off x="7046405" y="5048593"/>
                <a:ext cx="108720" cy="6480"/>
              </p14:xfrm>
            </p:contentPart>
          </mc:Choice>
          <mc:Fallback xmlns="">
            <p:pic>
              <p:nvPicPr>
                <p:cNvPr id="56" name="Ink 55">
                  <a:extLst>
                    <a:ext uri="{FF2B5EF4-FFF2-40B4-BE49-F238E27FC236}">
                      <a16:creationId xmlns:a16="http://schemas.microsoft.com/office/drawing/2014/main" id="{7EAF3137-5E47-BA08-4153-AAFA7EADDD09}"/>
                    </a:ext>
                  </a:extLst>
                </p:cNvPr>
                <p:cNvPicPr/>
                <p:nvPr/>
              </p:nvPicPr>
              <p:blipFill>
                <a:blip r:embed="rId53"/>
                <a:stretch>
                  <a:fillRect/>
                </a:stretch>
              </p:blipFill>
              <p:spPr>
                <a:xfrm>
                  <a:off x="7037405" y="5039593"/>
                  <a:ext cx="126360" cy="24120"/>
                </a:xfrm>
                <a:prstGeom prst="rect">
                  <a:avLst/>
                </a:prstGeom>
              </p:spPr>
            </p:pic>
          </mc:Fallback>
        </mc:AlternateContent>
        <mc:AlternateContent xmlns:mc="http://schemas.openxmlformats.org/markup-compatibility/2006" xmlns:p14="http://schemas.microsoft.com/office/powerpoint/2010/main">
          <mc:Choice Requires="p14">
            <p:contentPart p14:bwMode="auto" r:id="rId54">
              <p14:nvContentPartPr>
                <p14:cNvPr id="57" name="Ink 56">
                  <a:extLst>
                    <a:ext uri="{FF2B5EF4-FFF2-40B4-BE49-F238E27FC236}">
                      <a16:creationId xmlns:a16="http://schemas.microsoft.com/office/drawing/2014/main" id="{169314D0-FFAE-BD73-4E34-6BE69EFA212F}"/>
                    </a:ext>
                  </a:extLst>
                </p14:cNvPr>
                <p14:cNvContentPartPr/>
                <p14:nvPr/>
              </p14:nvContentPartPr>
              <p14:xfrm>
                <a:off x="7384445" y="5048233"/>
                <a:ext cx="189000" cy="10800"/>
              </p14:xfrm>
            </p:contentPart>
          </mc:Choice>
          <mc:Fallback xmlns="">
            <p:pic>
              <p:nvPicPr>
                <p:cNvPr id="57" name="Ink 56">
                  <a:extLst>
                    <a:ext uri="{FF2B5EF4-FFF2-40B4-BE49-F238E27FC236}">
                      <a16:creationId xmlns:a16="http://schemas.microsoft.com/office/drawing/2014/main" id="{169314D0-FFAE-BD73-4E34-6BE69EFA212F}"/>
                    </a:ext>
                  </a:extLst>
                </p:cNvPr>
                <p:cNvPicPr/>
                <p:nvPr/>
              </p:nvPicPr>
              <p:blipFill>
                <a:blip r:embed="rId55"/>
                <a:stretch>
                  <a:fillRect/>
                </a:stretch>
              </p:blipFill>
              <p:spPr>
                <a:xfrm>
                  <a:off x="7375445" y="5039233"/>
                  <a:ext cx="206640" cy="28440"/>
                </a:xfrm>
                <a:prstGeom prst="rect">
                  <a:avLst/>
                </a:prstGeom>
              </p:spPr>
            </p:pic>
          </mc:Fallback>
        </mc:AlternateContent>
      </p:grpSp>
      <mc:AlternateContent xmlns:mc="http://schemas.openxmlformats.org/markup-compatibility/2006" xmlns:p14="http://schemas.microsoft.com/office/powerpoint/2010/main">
        <mc:Choice Requires="p14">
          <p:contentPart p14:bwMode="auto" r:id="rId56">
            <p14:nvContentPartPr>
              <p14:cNvPr id="59" name="Ink 58">
                <a:extLst>
                  <a:ext uri="{FF2B5EF4-FFF2-40B4-BE49-F238E27FC236}">
                    <a16:creationId xmlns:a16="http://schemas.microsoft.com/office/drawing/2014/main" id="{7D7AF2D3-B9FC-09A2-7B75-B3230BAC672A}"/>
                  </a:ext>
                </a:extLst>
              </p14:cNvPr>
              <p14:cNvContentPartPr/>
              <p14:nvPr/>
            </p14:nvContentPartPr>
            <p14:xfrm>
              <a:off x="7126325" y="5336953"/>
              <a:ext cx="360" cy="360"/>
            </p14:xfrm>
          </p:contentPart>
        </mc:Choice>
        <mc:Fallback xmlns="">
          <p:pic>
            <p:nvPicPr>
              <p:cNvPr id="59" name="Ink 58">
                <a:extLst>
                  <a:ext uri="{FF2B5EF4-FFF2-40B4-BE49-F238E27FC236}">
                    <a16:creationId xmlns:a16="http://schemas.microsoft.com/office/drawing/2014/main" id="{7D7AF2D3-B9FC-09A2-7B75-B3230BAC672A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7117325" y="532795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8">
            <p14:nvContentPartPr>
              <p14:cNvPr id="60" name="Ink 59">
                <a:extLst>
                  <a:ext uri="{FF2B5EF4-FFF2-40B4-BE49-F238E27FC236}">
                    <a16:creationId xmlns:a16="http://schemas.microsoft.com/office/drawing/2014/main" id="{32D9D6DD-8647-CE4B-8026-E97B195F714C}"/>
                  </a:ext>
                </a:extLst>
              </p14:cNvPr>
              <p14:cNvContentPartPr/>
              <p14:nvPr/>
            </p14:nvContentPartPr>
            <p14:xfrm>
              <a:off x="7473725" y="5346673"/>
              <a:ext cx="360" cy="360"/>
            </p14:xfrm>
          </p:contentPart>
        </mc:Choice>
        <mc:Fallback xmlns="">
          <p:pic>
            <p:nvPicPr>
              <p:cNvPr id="60" name="Ink 59">
                <a:extLst>
                  <a:ext uri="{FF2B5EF4-FFF2-40B4-BE49-F238E27FC236}">
                    <a16:creationId xmlns:a16="http://schemas.microsoft.com/office/drawing/2014/main" id="{32D9D6DD-8647-CE4B-8026-E97B195F714C}"/>
                  </a:ext>
                </a:extLst>
              </p:cNvPr>
              <p:cNvPicPr/>
              <p:nvPr/>
            </p:nvPicPr>
            <p:blipFill>
              <a:blip r:embed="rId57"/>
              <a:stretch>
                <a:fillRect/>
              </a:stretch>
            </p:blipFill>
            <p:spPr>
              <a:xfrm>
                <a:off x="7464725" y="5338033"/>
                <a:ext cx="18000" cy="1800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59">
            <p14:nvContentPartPr>
              <p14:cNvPr id="61" name="Ink 60">
                <a:extLst>
                  <a:ext uri="{FF2B5EF4-FFF2-40B4-BE49-F238E27FC236}">
                    <a16:creationId xmlns:a16="http://schemas.microsoft.com/office/drawing/2014/main" id="{19F5AA43-11CC-0D5F-098C-7C90748D183C}"/>
                  </a:ext>
                </a:extLst>
              </p14:cNvPr>
              <p14:cNvContentPartPr/>
              <p14:nvPr/>
            </p14:nvContentPartPr>
            <p14:xfrm>
              <a:off x="7115885" y="5340913"/>
              <a:ext cx="22680" cy="16200"/>
            </p14:xfrm>
          </p:contentPart>
        </mc:Choice>
        <mc:Fallback xmlns="">
          <p:pic>
            <p:nvPicPr>
              <p:cNvPr id="61" name="Ink 60">
                <a:extLst>
                  <a:ext uri="{FF2B5EF4-FFF2-40B4-BE49-F238E27FC236}">
                    <a16:creationId xmlns:a16="http://schemas.microsoft.com/office/drawing/2014/main" id="{19F5AA43-11CC-0D5F-098C-7C90748D183C}"/>
                  </a:ext>
                </a:extLst>
              </p:cNvPr>
              <p:cNvPicPr/>
              <p:nvPr/>
            </p:nvPicPr>
            <p:blipFill>
              <a:blip r:embed="rId60"/>
              <a:stretch>
                <a:fillRect/>
              </a:stretch>
            </p:blipFill>
            <p:spPr>
              <a:xfrm>
                <a:off x="7106885" y="5331913"/>
                <a:ext cx="40320" cy="33840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p14="http://schemas.microsoft.com/office/powerpoint/2010/main">
        <mc:Choice Requires="p14">
          <p:contentPart p14:bwMode="auto" r:id="rId61">
            <p14:nvContentPartPr>
              <p14:cNvPr id="62" name="Ink 61">
                <a:extLst>
                  <a:ext uri="{FF2B5EF4-FFF2-40B4-BE49-F238E27FC236}">
                    <a16:creationId xmlns:a16="http://schemas.microsoft.com/office/drawing/2014/main" id="{BA019B9E-347A-5F02-44F6-40AB281571D7}"/>
                  </a:ext>
                </a:extLst>
              </p14:cNvPr>
              <p14:cNvContentPartPr/>
              <p14:nvPr/>
            </p14:nvContentPartPr>
            <p14:xfrm>
              <a:off x="7463645" y="5346673"/>
              <a:ext cx="30240" cy="11160"/>
            </p14:xfrm>
          </p:contentPart>
        </mc:Choice>
        <mc:Fallback xmlns="">
          <p:pic>
            <p:nvPicPr>
              <p:cNvPr id="62" name="Ink 61">
                <a:extLst>
                  <a:ext uri="{FF2B5EF4-FFF2-40B4-BE49-F238E27FC236}">
                    <a16:creationId xmlns:a16="http://schemas.microsoft.com/office/drawing/2014/main" id="{BA019B9E-347A-5F02-44F6-40AB281571D7}"/>
                  </a:ext>
                </a:extLst>
              </p:cNvPr>
              <p:cNvPicPr/>
              <p:nvPr/>
            </p:nvPicPr>
            <p:blipFill>
              <a:blip r:embed="rId62"/>
              <a:stretch>
                <a:fillRect/>
              </a:stretch>
            </p:blipFill>
            <p:spPr>
              <a:xfrm>
                <a:off x="7455005" y="5338033"/>
                <a:ext cx="47880" cy="28800"/>
              </a:xfrm>
              <a:prstGeom prst="rect">
                <a:avLst/>
              </a:prstGeom>
            </p:spPr>
          </p:pic>
        </mc:Fallback>
      </mc:AlternateContent>
      <p:pic>
        <p:nvPicPr>
          <p:cNvPr id="64" name="Picture 63">
            <a:extLst>
              <a:ext uri="{FF2B5EF4-FFF2-40B4-BE49-F238E27FC236}">
                <a16:creationId xmlns:a16="http://schemas.microsoft.com/office/drawing/2014/main" id="{48431D4E-F253-ECC7-6D8F-B02E6CD306AF}"/>
              </a:ext>
            </a:extLst>
          </p:cNvPr>
          <p:cNvPicPr>
            <a:picLocks noChangeAspect="1"/>
          </p:cNvPicPr>
          <p:nvPr/>
        </p:nvPicPr>
        <p:blipFill>
          <a:blip r:embed="rId63"/>
          <a:stretch>
            <a:fillRect/>
          </a:stretch>
        </p:blipFill>
        <p:spPr>
          <a:xfrm>
            <a:off x="8504568" y="4421720"/>
            <a:ext cx="1392133" cy="556853"/>
          </a:xfrm>
          <a:prstGeom prst="rect">
            <a:avLst/>
          </a:prstGeom>
        </p:spPr>
      </p:pic>
      <p:pic>
        <p:nvPicPr>
          <p:cNvPr id="66" name="Picture 65">
            <a:extLst>
              <a:ext uri="{FF2B5EF4-FFF2-40B4-BE49-F238E27FC236}">
                <a16:creationId xmlns:a16="http://schemas.microsoft.com/office/drawing/2014/main" id="{DDEFB2E0-720A-F692-E207-9FECE79D5CB4}"/>
              </a:ext>
            </a:extLst>
          </p:cNvPr>
          <p:cNvPicPr>
            <a:picLocks noChangeAspect="1"/>
          </p:cNvPicPr>
          <p:nvPr/>
        </p:nvPicPr>
        <p:blipFill>
          <a:blip r:embed="rId64"/>
          <a:stretch>
            <a:fillRect/>
          </a:stretch>
        </p:blipFill>
        <p:spPr>
          <a:xfrm>
            <a:off x="8911129" y="4978573"/>
            <a:ext cx="620798" cy="5234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271902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99830" y="203550"/>
          <a:ext cx="11592340" cy="6598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914110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003524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3 Subtraction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dirty="0"/>
                        <a:t>C</a:t>
                      </a:r>
                      <a:r>
                        <a:rPr lang="en-GB" sz="1100" dirty="0" err="1"/>
                        <a:t>hoose</a:t>
                      </a:r>
                      <a:r>
                        <a:rPr lang="en-GB" sz="1100" dirty="0"/>
                        <a:t> efficient mental strategies e.g. counting on to find the difference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Make the number with </a:t>
                      </a:r>
                      <a:r>
                        <a:rPr lang="en-US" sz="1100" dirty="0" err="1"/>
                        <a:t>diennes</a:t>
                      </a:r>
                      <a:r>
                        <a:rPr lang="en-US" sz="1100" dirty="0"/>
                        <a:t> and count up to see what the difference between the numbers is.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count up to find the difference on a number line.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Counting up in their head to find the difference </a:t>
                      </a:r>
                      <a:br>
                        <a:rPr lang="en-US" sz="1100" dirty="0"/>
                      </a:br>
                      <a:r>
                        <a:rPr lang="en-US" sz="1100" dirty="0"/>
                        <a:t> e.g. 201 – 198 = 3</a:t>
                      </a:r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dirty="0"/>
                        <a:t>Adjust numbers using the constant difference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bead strings to explore constant difference </a:t>
                      </a:r>
                    </a:p>
                    <a:p>
                      <a:r>
                        <a:rPr lang="en-US" sz="1100" dirty="0"/>
                        <a:t>e.g. 11 – 3 = 10 – 2 = 8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number lines to show that the difference is constant when adding or subtracting one from both numbers.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Adjusting numbers by adding or subtracting one to find the constant difference.</a:t>
                      </a:r>
                    </a:p>
                    <a:p>
                      <a:r>
                        <a:rPr lang="en-US" sz="1100" dirty="0"/>
                        <a:t>e.g. 400 – 239 = 399 – 238 = 61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3096000">
                <a:tc>
                  <a:txBody>
                    <a:bodyPr/>
                    <a:lstStyle/>
                    <a:p>
                      <a:r>
                        <a:rPr lang="en-US" sz="1100" dirty="0"/>
                        <a:t>Formal column subtraction with 3-digit numbers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Partition numbers horizontally using </a:t>
                      </a:r>
                      <a:r>
                        <a:rPr lang="en-US" sz="1100" dirty="0" err="1"/>
                        <a:t>diennes</a:t>
                      </a:r>
                      <a:r>
                        <a:rPr lang="en-US" sz="1100" dirty="0"/>
                        <a:t> or place value counters and subtract each place value column, making exchanges i.e. one hundred exchanged for 10 tens.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Draw a pictorial representation of the columns and </a:t>
                      </a:r>
                      <a:r>
                        <a:rPr lang="en-US" sz="1100" dirty="0" err="1"/>
                        <a:t>diennes</a:t>
                      </a:r>
                      <a:r>
                        <a:rPr lang="en-US" sz="1100" dirty="0"/>
                        <a:t> or place value counters, showing the exchange by crossing out and re-drawing.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Bar models and part whole</a:t>
                      </a:r>
                    </a:p>
                    <a:p>
                      <a:r>
                        <a:rPr lang="en-US" sz="1100" dirty="0"/>
                        <a:t>models used to represent</a:t>
                      </a:r>
                    </a:p>
                    <a:p>
                      <a:r>
                        <a:rPr lang="en-US" sz="1100" dirty="0"/>
                        <a:t>calculations and word </a:t>
                      </a:r>
                    </a:p>
                    <a:p>
                      <a:r>
                        <a:rPr lang="en-US" sz="1100" dirty="0"/>
                        <a:t>problems.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use formal column subtraction where exchanges between columns are shown by crossing out the digit.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/>
                        <a:t>Missing number problems e.g.  □ = </a:t>
                      </a:r>
                      <a:r>
                        <a:rPr lang="en-GB" sz="1100" dirty="0"/>
                        <a:t>43 – 27; 145 – □ = 138; 274 – 30 = □; 245 – □ = 195;</a:t>
                      </a:r>
                      <a:r>
                        <a:rPr lang="en-GB" sz="1100" baseline="0" dirty="0"/>
                        <a:t> </a:t>
                      </a:r>
                      <a:r>
                        <a:rPr lang="en-GB" sz="1100" dirty="0"/>
                        <a:t>532 – 200 = □; 364</a:t>
                      </a:r>
                      <a:r>
                        <a:rPr lang="en-GB" sz="1100" baseline="0" dirty="0"/>
                        <a:t> – 153 = □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</a:tbl>
          </a:graphicData>
        </a:graphic>
      </p:graphicFrame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78DFCB1-C150-45BC-B961-F07ECFA2324F}"/>
              </a:ext>
            </a:extLst>
          </p:cNvPr>
          <p:cNvCxnSpPr>
            <a:cxnSpLocks/>
          </p:cNvCxnSpPr>
          <p:nvPr/>
        </p:nvCxnSpPr>
        <p:spPr>
          <a:xfrm>
            <a:off x="6454453" y="3754470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738B17F-9355-411F-9252-F35E0A497A3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14155" y="3923103"/>
            <a:ext cx="3657406" cy="200122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52061410-B01C-4CD5-84C4-32124A526BA0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r="71701"/>
          <a:stretch/>
        </p:blipFill>
        <p:spPr>
          <a:xfrm>
            <a:off x="7128245" y="4881352"/>
            <a:ext cx="1184961" cy="1195373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9DA38E57-8B06-41CE-AEB5-49D2EC7CC526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28634" b="23723"/>
          <a:stretch/>
        </p:blipFill>
        <p:spPr>
          <a:xfrm>
            <a:off x="5553087" y="5943813"/>
            <a:ext cx="2887556" cy="91179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51F6ADBA-E82B-4081-9BB7-E5BF5F11F98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553088" y="4235304"/>
            <a:ext cx="1575158" cy="112576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E92BEBB-6909-43D3-8290-6F7E393530A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843551" y="4085722"/>
            <a:ext cx="1524213" cy="1991003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F3E089D1-3928-4024-8FAA-032D4830A7B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86138" y="2577929"/>
            <a:ext cx="2481626" cy="101657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5BD7C7D-970E-49E1-9910-F7401FED40C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503621" y="2341503"/>
            <a:ext cx="1727599" cy="1232224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2363396F-1630-4BE4-8C85-11A177A98FB5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614155" y="2857917"/>
            <a:ext cx="2429525" cy="6630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589C5C4-7A81-4013-8523-F1EBA53E953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655810" y="2341503"/>
            <a:ext cx="2481626" cy="684661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9C49A4FC-7255-4214-8827-A2FBAD9B7258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726707" y="1047184"/>
            <a:ext cx="2203483" cy="79511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03E0D2B8-CE98-45C8-B91F-4EDDB89352AE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2367289" y="1003314"/>
            <a:ext cx="2203483" cy="8691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639475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99830" y="203550"/>
          <a:ext cx="11592340" cy="6217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914110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003524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4 Subtraction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3096000">
                <a:tc>
                  <a:txBody>
                    <a:bodyPr/>
                    <a:lstStyle/>
                    <a:p>
                      <a:r>
                        <a:rPr lang="en-US" sz="1100" dirty="0"/>
                        <a:t>Formal column subtraction with 4-digit numbers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Partition numbers horizontally using </a:t>
                      </a:r>
                      <a:r>
                        <a:rPr lang="en-US" sz="1200" dirty="0" err="1"/>
                        <a:t>diennes</a:t>
                      </a:r>
                      <a:r>
                        <a:rPr lang="en-US" sz="1200" dirty="0"/>
                        <a:t> or place value counters and subtract each place value column making exchanges.</a:t>
                      </a:r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Draw a pictorial representation of the columns and </a:t>
                      </a:r>
                      <a:r>
                        <a:rPr lang="en-US" sz="1200" dirty="0" err="1"/>
                        <a:t>diennes</a:t>
                      </a:r>
                      <a:r>
                        <a:rPr lang="en-US" sz="1200" dirty="0"/>
                        <a:t> or place value counters, showing the exchange by crossing out and re-drawing.</a:t>
                      </a:r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r>
                        <a:rPr lang="en-US" sz="1200" dirty="0"/>
                        <a:t>Bar models and part whole models used to represent calculations and word problems.</a:t>
                      </a:r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/>
                        <a:t>Children use formal column subtraction where exchanges between columns are shown by crossing out the digit.</a:t>
                      </a:r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endParaRPr lang="en-US" sz="1200" dirty="0"/>
                    </a:p>
                    <a:p>
                      <a:r>
                        <a:rPr lang="en-GB" sz="1200" baseline="0" dirty="0"/>
                        <a:t>Missing number problems </a:t>
                      </a:r>
                      <a:r>
                        <a:rPr lang="en-GB" sz="1200" baseline="0" dirty="0" err="1"/>
                        <a:t>e.g</a:t>
                      </a:r>
                      <a:r>
                        <a:rPr lang="en-GB" sz="1200" baseline="0" dirty="0"/>
                        <a:t>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456 + □ = 710;</a:t>
                      </a:r>
                    </a:p>
                    <a:p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1□7 + 6□ = 200;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60 + 99 + □ = 340;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200 – 90 – 80 = □;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225 - □ = 150;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12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□ – 25 = 67;</a:t>
                      </a:r>
                      <a:r>
                        <a:rPr lang="en-GB" sz="12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3450 – 1000 = □; □ - 2000 = 900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2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</a:tbl>
          </a:graphicData>
        </a:graphic>
      </p:graphicFrame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78DFCB1-C150-45BC-B961-F07ECFA2324F}"/>
              </a:ext>
            </a:extLst>
          </p:cNvPr>
          <p:cNvCxnSpPr>
            <a:cxnSpLocks/>
          </p:cNvCxnSpPr>
          <p:nvPr/>
        </p:nvCxnSpPr>
        <p:spPr>
          <a:xfrm>
            <a:off x="6454453" y="3754470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549B3C5-A9C3-4596-8D53-D8C14AE8063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785812" y="1292011"/>
            <a:ext cx="3341771" cy="1711507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27E49929-6E0E-4DF2-BEC5-F3E17BE6EA3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785812" y="3014992"/>
            <a:ext cx="3341767" cy="16789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D6ABF8D-5953-4B9B-BEBE-D453227CF192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r="15055"/>
          <a:stretch/>
        </p:blipFill>
        <p:spPr>
          <a:xfrm>
            <a:off x="6875365" y="4602411"/>
            <a:ext cx="1590679" cy="172419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D09CFE9C-45DE-4581-9129-15B6155E07EB}"/>
              </a:ext>
            </a:extLst>
          </p:cNvPr>
          <p:cNvPicPr>
            <a:picLocks noChangeAspect="1"/>
          </p:cNvPicPr>
          <p:nvPr/>
        </p:nvPicPr>
        <p:blipFill>
          <a:blip r:embed="rId6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516500" y="4883540"/>
            <a:ext cx="1358866" cy="1283332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3E9C4F5-CC69-43A7-B7F8-725C12B7594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9650089" y="1027343"/>
            <a:ext cx="2077316" cy="23794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938701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7579567"/>
              </p:ext>
            </p:extLst>
          </p:nvPr>
        </p:nvGraphicFramePr>
        <p:xfrm>
          <a:off x="221561" y="177497"/>
          <a:ext cx="11592340" cy="66506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5/6 Subtraction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2098671">
                <a:tc>
                  <a:txBody>
                    <a:bodyPr/>
                    <a:lstStyle/>
                    <a:p>
                      <a:r>
                        <a:rPr lang="en-GB" sz="1100" b="1" dirty="0"/>
                        <a:t>Mental subtraction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place value equipment to assist with subtractions.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Using a number line to help with mental calculations.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Counting forwards and backwards in tenths and hundredths: 1.7 + 0.55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Reordering: 4.7 + 5.6 – 0.7, 4.7 – 0.7 + 5.6 = 4 + 5.6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Partitioning: counting on or back - 540 + 280, 540 + 200 + 80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Partitioning: bridging through multiples of 10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Partitioning: compensating: 5.7 + 3.9, 5.7 + 4.0 – 0.1</a:t>
                      </a:r>
                    </a:p>
                    <a:p>
                      <a:pPr marL="171450" marR="0" lvl="0" indent="-1714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100" dirty="0"/>
                        <a:t>Partitioning: using ‘near’ double: 2.5 + 2.6 is double 2.5 and add 0.1 or double 2.6 and subtract 0.1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917290">
                <a:tc>
                  <a:txBody>
                    <a:bodyPr/>
                    <a:lstStyle/>
                    <a:p>
                      <a:r>
                        <a:rPr lang="en-GB" sz="1100" b="1" dirty="0"/>
                        <a:t>Subtract whole numbers with more than 4 digits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Use place value equipment to represent subtractions of larger numbers.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Draw different representations of subtractions with place value equipment.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column subtraction when mental methods are not efficient.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1239990">
                <a:tc>
                  <a:txBody>
                    <a:bodyPr/>
                    <a:lstStyle/>
                    <a:p>
                      <a:r>
                        <a:rPr lang="en-GB" sz="1100" dirty="0"/>
                        <a:t>Mental Strategies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Constant Difference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Through the use of a physical number line – e.g. paper tape measure physically cut the tape to show the difference is the same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1000 – 372 = 999-371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811166">
                <a:tc>
                  <a:txBody>
                    <a:bodyPr/>
                    <a:lstStyle/>
                    <a:p>
                      <a:r>
                        <a:rPr lang="en-GB" sz="1100" dirty="0"/>
                        <a:t>Subtraction of 4 digit numbers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                                                                      45,536 – 8,426 = 37,110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Children represent this with drawings of place value charts.                              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1462124"/>
                  </a:ext>
                </a:extLst>
              </a:tr>
            </a:tbl>
          </a:graphicData>
        </a:graphic>
      </p:graphicFrame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406048-C023-4A15-9FAB-A917CC72E15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43371" y="1082951"/>
            <a:ext cx="2997455" cy="129066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DAD8E6C-FA52-4497-B8EA-0823B68FCAE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43371" y="3525394"/>
            <a:ext cx="2578523" cy="998981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6C33557F-C8CE-4BD6-8671-220FC6F8484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798488" y="3581400"/>
            <a:ext cx="2047875" cy="94297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DB868F7A-F639-490A-8C36-74D2DBDF5E3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611061" y="3502365"/>
            <a:ext cx="2394769" cy="110104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4EC9F4C9-0605-4525-B750-70E1163523B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9861" y="1327798"/>
            <a:ext cx="2657168" cy="92679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AE3803E-D1D0-E090-33D0-39D83F84967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46370" y="4829173"/>
            <a:ext cx="2724150" cy="1047750"/>
          </a:xfrm>
          <a:prstGeom prst="rect">
            <a:avLst/>
          </a:prstGeom>
        </p:spPr>
      </p:pic>
      <p:graphicFrame>
        <p:nvGraphicFramePr>
          <p:cNvPr id="6" name="Table 32">
            <a:extLst>
              <a:ext uri="{FF2B5EF4-FFF2-40B4-BE49-F238E27FC236}">
                <a16:creationId xmlns:a16="http://schemas.microsoft.com/office/drawing/2014/main" id="{955B557D-0D41-219B-858F-97CEE49EE78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85807438"/>
              </p:ext>
            </p:extLst>
          </p:nvPr>
        </p:nvGraphicFramePr>
        <p:xfrm>
          <a:off x="10263081" y="4976291"/>
          <a:ext cx="1166564" cy="9144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08725">
                  <a:extLst>
                    <a:ext uri="{9D8B030D-6E8A-4147-A177-3AD203B41FA5}">
                      <a16:colId xmlns:a16="http://schemas.microsoft.com/office/drawing/2014/main" val="1544059306"/>
                    </a:ext>
                  </a:extLst>
                </a:gridCol>
                <a:gridCol w="282804">
                  <a:extLst>
                    <a:ext uri="{9D8B030D-6E8A-4147-A177-3AD203B41FA5}">
                      <a16:colId xmlns:a16="http://schemas.microsoft.com/office/drawing/2014/main" val="3456851897"/>
                    </a:ext>
                  </a:extLst>
                </a:gridCol>
                <a:gridCol w="320511">
                  <a:extLst>
                    <a:ext uri="{9D8B030D-6E8A-4147-A177-3AD203B41FA5}">
                      <a16:colId xmlns:a16="http://schemas.microsoft.com/office/drawing/2014/main" val="3793831826"/>
                    </a:ext>
                  </a:extLst>
                </a:gridCol>
                <a:gridCol w="254524">
                  <a:extLst>
                    <a:ext uri="{9D8B030D-6E8A-4147-A177-3AD203B41FA5}">
                      <a16:colId xmlns:a16="http://schemas.microsoft.com/office/drawing/2014/main" val="356161472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9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610560828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GB" sz="1400" dirty="0"/>
                        <a:t>-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11099290"/>
                  </a:ext>
                </a:extLst>
              </a:tr>
              <a:tr h="0"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1500943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1E7E722A-B45F-A992-D7E3-2EEA66EB9659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786973" y="6154771"/>
            <a:ext cx="1691724" cy="616054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434BC65-B1C5-63CF-1663-E75A98D472C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521273" y="6054509"/>
            <a:ext cx="1691724" cy="7163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8848051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C4FDBE2-32F7-4AC4-A40C-C51C65B1D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588E9F-3A22-D7E3-5BBE-0F74A2283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3933" y="3827844"/>
            <a:ext cx="6766405" cy="11681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E"/>
                </a:solidFill>
              </a:rPr>
              <a:t>Multiplication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BF4792E-DF83-4D24-9924-01EC30A32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58512"/>
            <a:ext cx="3952259" cy="5932172"/>
          </a:xfrm>
          <a:custGeom>
            <a:avLst/>
            <a:gdLst>
              <a:gd name="connsiteX0" fmla="*/ 986173 w 3952259"/>
              <a:gd name="connsiteY0" fmla="*/ 0 h 5932172"/>
              <a:gd name="connsiteX1" fmla="*/ 3952259 w 3952259"/>
              <a:gd name="connsiteY1" fmla="*/ 2966086 h 5932172"/>
              <a:gd name="connsiteX2" fmla="*/ 986173 w 3952259"/>
              <a:gd name="connsiteY2" fmla="*/ 5932172 h 5932172"/>
              <a:gd name="connsiteX3" fmla="*/ 104150 w 3952259"/>
              <a:gd name="connsiteY3" fmla="*/ 5798823 h 5932172"/>
              <a:gd name="connsiteX4" fmla="*/ 0 w 3952259"/>
              <a:gd name="connsiteY4" fmla="*/ 5760704 h 5932172"/>
              <a:gd name="connsiteX5" fmla="*/ 0 w 3952259"/>
              <a:gd name="connsiteY5" fmla="*/ 171469 h 5932172"/>
              <a:gd name="connsiteX6" fmla="*/ 104150 w 3952259"/>
              <a:gd name="connsiteY6" fmla="*/ 133350 h 5932172"/>
              <a:gd name="connsiteX7" fmla="*/ 986173 w 3952259"/>
              <a:gd name="connsiteY7" fmla="*/ 0 h 593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52259" h="5932172">
                <a:moveTo>
                  <a:pt x="986173" y="0"/>
                </a:moveTo>
                <a:cubicBezTo>
                  <a:pt x="2624297" y="0"/>
                  <a:pt x="3952259" y="1327962"/>
                  <a:pt x="3952259" y="2966086"/>
                </a:cubicBezTo>
                <a:cubicBezTo>
                  <a:pt x="3952259" y="4604210"/>
                  <a:pt x="2624297" y="5932172"/>
                  <a:pt x="986173" y="5932172"/>
                </a:cubicBezTo>
                <a:cubicBezTo>
                  <a:pt x="679025" y="5932172"/>
                  <a:pt x="382781" y="5885486"/>
                  <a:pt x="104150" y="5798823"/>
                </a:cubicBezTo>
                <a:lnTo>
                  <a:pt x="0" y="5760704"/>
                </a:lnTo>
                <a:lnTo>
                  <a:pt x="0" y="171469"/>
                </a:lnTo>
                <a:lnTo>
                  <a:pt x="104150" y="133350"/>
                </a:lnTo>
                <a:cubicBezTo>
                  <a:pt x="382781" y="46686"/>
                  <a:pt x="679025" y="0"/>
                  <a:pt x="9861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837328-A57C-47AA-B520-C83F4A6BD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58125" y="0"/>
            <a:ext cx="4475748" cy="3256337"/>
          </a:xfrm>
          <a:custGeom>
            <a:avLst/>
            <a:gdLst>
              <a:gd name="connsiteX0" fmla="*/ 246861 w 4475748"/>
              <a:gd name="connsiteY0" fmla="*/ 0 h 3256337"/>
              <a:gd name="connsiteX1" fmla="*/ 4228888 w 4475748"/>
              <a:gd name="connsiteY1" fmla="*/ 0 h 3256337"/>
              <a:gd name="connsiteX2" fmla="*/ 4299885 w 4475748"/>
              <a:gd name="connsiteY2" fmla="*/ 147382 h 3256337"/>
              <a:gd name="connsiteX3" fmla="*/ 4475748 w 4475748"/>
              <a:gd name="connsiteY3" fmla="*/ 1018463 h 3256337"/>
              <a:gd name="connsiteX4" fmla="*/ 2237874 w 4475748"/>
              <a:gd name="connsiteY4" fmla="*/ 3256337 h 3256337"/>
              <a:gd name="connsiteX5" fmla="*/ 0 w 4475748"/>
              <a:gd name="connsiteY5" fmla="*/ 1018463 h 3256337"/>
              <a:gd name="connsiteX6" fmla="*/ 175863 w 4475748"/>
              <a:gd name="connsiteY6" fmla="*/ 147382 h 3256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5748" h="3256337">
                <a:moveTo>
                  <a:pt x="246861" y="0"/>
                </a:moveTo>
                <a:lnTo>
                  <a:pt x="4228888" y="0"/>
                </a:lnTo>
                <a:lnTo>
                  <a:pt x="4299885" y="147382"/>
                </a:lnTo>
                <a:cubicBezTo>
                  <a:pt x="4413128" y="415117"/>
                  <a:pt x="4475748" y="709477"/>
                  <a:pt x="4475748" y="1018463"/>
                </a:cubicBezTo>
                <a:cubicBezTo>
                  <a:pt x="4475748" y="2254407"/>
                  <a:pt x="3473818" y="3256337"/>
                  <a:pt x="2237874" y="3256337"/>
                </a:cubicBezTo>
                <a:cubicBezTo>
                  <a:pt x="1001930" y="3256337"/>
                  <a:pt x="0" y="2254407"/>
                  <a:pt x="0" y="1018463"/>
                </a:cubicBezTo>
                <a:cubicBezTo>
                  <a:pt x="0" y="709477"/>
                  <a:pt x="62621" y="415117"/>
                  <a:pt x="175863" y="14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E2B33195-5BCA-4BB7-A82D-67395226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7580241">
            <a:off x="-1784401" y="613620"/>
            <a:ext cx="6199926" cy="6199926"/>
          </a:xfrm>
          <a:prstGeom prst="arc">
            <a:avLst>
              <a:gd name="adj1" fmla="val 14455503"/>
              <a:gd name="adj2" fmla="val 18389131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4" descr="Cosby Primary School - Home">
            <a:extLst>
              <a:ext uri="{FF2B5EF4-FFF2-40B4-BE49-F238E27FC236}">
                <a16:creationId xmlns:a16="http://schemas.microsoft.com/office/drawing/2014/main" id="{D79A59E7-E76F-0A47-7DB6-A9624A500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165" y="2261726"/>
            <a:ext cx="2590455" cy="1813318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Richmond Primary School - Home">
            <a:extLst>
              <a:ext uri="{FF2B5EF4-FFF2-40B4-BE49-F238E27FC236}">
                <a16:creationId xmlns:a16="http://schemas.microsoft.com/office/drawing/2014/main" id="{4C2696D3-5583-949A-1651-ACB3DE718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980" y="133707"/>
            <a:ext cx="2488039" cy="2488039"/>
          </a:xfrm>
          <a:custGeom>
            <a:avLst/>
            <a:gdLst/>
            <a:ahLst/>
            <a:cxnLst/>
            <a:rect l="l" t="t" r="r" b="b"/>
            <a:pathLst>
              <a:path w="2487175" h="2487175">
                <a:moveTo>
                  <a:pt x="67328" y="0"/>
                </a:moveTo>
                <a:lnTo>
                  <a:pt x="2419847" y="0"/>
                </a:lnTo>
                <a:cubicBezTo>
                  <a:pt x="2457031" y="0"/>
                  <a:pt x="2487175" y="30144"/>
                  <a:pt x="2487175" y="67328"/>
                </a:cubicBezTo>
                <a:lnTo>
                  <a:pt x="2487175" y="2419847"/>
                </a:lnTo>
                <a:cubicBezTo>
                  <a:pt x="2487175" y="2457031"/>
                  <a:pt x="2457031" y="2487175"/>
                  <a:pt x="2419847" y="2487175"/>
                </a:cubicBezTo>
                <a:lnTo>
                  <a:pt x="67328" y="2487175"/>
                </a:lnTo>
                <a:cubicBezTo>
                  <a:pt x="30144" y="2487175"/>
                  <a:pt x="0" y="2457031"/>
                  <a:pt x="0" y="2419847"/>
                </a:cubicBezTo>
                <a:lnTo>
                  <a:pt x="0" y="67328"/>
                </a:lnTo>
                <a:cubicBezTo>
                  <a:pt x="0" y="30144"/>
                  <a:pt x="30144" y="0"/>
                  <a:pt x="673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A03A6A2-7849-4179-B68F-C11DDDB23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1078" y="0"/>
            <a:ext cx="3440922" cy="3674631"/>
          </a:xfrm>
          <a:custGeom>
            <a:avLst/>
            <a:gdLst>
              <a:gd name="connsiteX0" fmla="*/ 523074 w 3440922"/>
              <a:gd name="connsiteY0" fmla="*/ 0 h 3674631"/>
              <a:gd name="connsiteX1" fmla="*/ 3440922 w 3440922"/>
              <a:gd name="connsiteY1" fmla="*/ 0 h 3674631"/>
              <a:gd name="connsiteX2" fmla="*/ 3440922 w 3440922"/>
              <a:gd name="connsiteY2" fmla="*/ 3321701 h 3674631"/>
              <a:gd name="connsiteX3" fmla="*/ 3304578 w 3440922"/>
              <a:gd name="connsiteY3" fmla="*/ 3404532 h 3674631"/>
              <a:gd name="connsiteX4" fmla="*/ 2237874 w 3440922"/>
              <a:gd name="connsiteY4" fmla="*/ 3674631 h 3674631"/>
              <a:gd name="connsiteX5" fmla="*/ 0 w 3440922"/>
              <a:gd name="connsiteY5" fmla="*/ 1436757 h 3674631"/>
              <a:gd name="connsiteX6" fmla="*/ 511022 w 3440922"/>
              <a:gd name="connsiteY6" fmla="*/ 13261 h 367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40922" h="3674631">
                <a:moveTo>
                  <a:pt x="523074" y="0"/>
                </a:moveTo>
                <a:lnTo>
                  <a:pt x="3440922" y="0"/>
                </a:lnTo>
                <a:lnTo>
                  <a:pt x="3440922" y="3321701"/>
                </a:lnTo>
                <a:lnTo>
                  <a:pt x="3304578" y="3404532"/>
                </a:lnTo>
                <a:cubicBezTo>
                  <a:pt x="2987486" y="3576786"/>
                  <a:pt x="2624107" y="3674631"/>
                  <a:pt x="2237874" y="3674631"/>
                </a:cubicBezTo>
                <a:cubicBezTo>
                  <a:pt x="1001930" y="3674631"/>
                  <a:pt x="0" y="2672701"/>
                  <a:pt x="0" y="1436757"/>
                </a:cubicBezTo>
                <a:cubicBezTo>
                  <a:pt x="0" y="896032"/>
                  <a:pt x="191776" y="400098"/>
                  <a:pt x="511022" y="13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5" descr="Hallbrook Primary School - COMING SOON - HALLBOOK PRE SCHOOL">
            <a:extLst>
              <a:ext uri="{FF2B5EF4-FFF2-40B4-BE49-F238E27FC236}">
                <a16:creationId xmlns:a16="http://schemas.microsoft.com/office/drawing/2014/main" id="{BF31F9A2-7CF3-4D10-A1FB-0AE39F672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42995" y="407063"/>
            <a:ext cx="2378947" cy="2378947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9425591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4591184"/>
              </p:ext>
            </p:extLst>
          </p:nvPr>
        </p:nvGraphicFramePr>
        <p:xfrm>
          <a:off x="299830" y="141366"/>
          <a:ext cx="11592340" cy="549780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EY 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5132043">
                <a:tc>
                  <a:txBody>
                    <a:bodyPr/>
                    <a:lstStyle/>
                    <a:p>
                      <a:r>
                        <a:rPr lang="en-GB" sz="1100" u="none" dirty="0"/>
                        <a:t>Recall number bonds to 5 and some to 10 including double facts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-Children learn that ‘double means the same again’.</a:t>
                      </a:r>
                      <a:br>
                        <a:rPr lang="en-GB" sz="1100" dirty="0"/>
                      </a:br>
                      <a:r>
                        <a:rPr lang="en-GB" sz="1100" dirty="0"/>
                        <a:t>-Using concrete manipulatives such as ladybirds and spots, butterflies, </a:t>
                      </a:r>
                      <a:r>
                        <a:rPr lang="en-GB" sz="1100" dirty="0" err="1"/>
                        <a:t>unifix</a:t>
                      </a:r>
                      <a:r>
                        <a:rPr lang="en-GB" sz="1100" dirty="0"/>
                        <a:t>, </a:t>
                      </a:r>
                      <a:r>
                        <a:rPr lang="en-GB" sz="1100" dirty="0" err="1"/>
                        <a:t>numicon</a:t>
                      </a:r>
                      <a:r>
                        <a:rPr lang="en-GB" sz="1100" dirty="0"/>
                        <a:t> and a part-part-wholes, children explore this concept. </a:t>
                      </a:r>
                    </a:p>
                    <a:p>
                      <a:r>
                        <a:rPr lang="en-GB" sz="1100" dirty="0"/>
                        <a:t>-They count out a set amount of objects e.g. 4 cubes and then count out the same again before counting how many altogether.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-Children also use a part-part-whole to put the same amount of objects into both parts before moving to the whole and counting to find double.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mentally the double facts up to 10.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I know double 3 is 6. </a:t>
                      </a:r>
                    </a:p>
                    <a:p>
                      <a:r>
                        <a:rPr lang="en-US" sz="1100" dirty="0"/>
                        <a:t>I know double 5 is 10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71B71A35-E159-E2E9-1C16-CBEA790B0A0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r="59163"/>
          <a:stretch/>
        </p:blipFill>
        <p:spPr>
          <a:xfrm>
            <a:off x="3680408" y="2585896"/>
            <a:ext cx="1539156" cy="952961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2D36BE3C-DEA2-BD72-997D-074482215E9C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3861"/>
          <a:stretch/>
        </p:blipFill>
        <p:spPr>
          <a:xfrm>
            <a:off x="1940246" y="2109416"/>
            <a:ext cx="1740162" cy="952961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067BF87B-1437-3B71-BA24-DB925FC8497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55811"/>
          <a:stretch/>
        </p:blipFill>
        <p:spPr>
          <a:xfrm>
            <a:off x="1940246" y="3636052"/>
            <a:ext cx="2660936" cy="1522544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DA20798-12CB-BBEF-D0EB-6BAC39D1101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38732" r="45018"/>
          <a:stretch/>
        </p:blipFill>
        <p:spPr>
          <a:xfrm>
            <a:off x="5420570" y="1582489"/>
            <a:ext cx="1319842" cy="2053563"/>
          </a:xfrm>
          <a:prstGeom prst="rect">
            <a:avLst/>
          </a:prstGeom>
        </p:spPr>
      </p:pic>
      <p:grpSp>
        <p:nvGrpSpPr>
          <p:cNvPr id="7" name="Group 6">
            <a:extLst>
              <a:ext uri="{FF2B5EF4-FFF2-40B4-BE49-F238E27FC236}">
                <a16:creationId xmlns:a16="http://schemas.microsoft.com/office/drawing/2014/main" id="{AC7CA5D6-A1A3-DD57-2D86-5EFF2DF48B13}"/>
              </a:ext>
            </a:extLst>
          </p:cNvPr>
          <p:cNvGrpSpPr/>
          <p:nvPr/>
        </p:nvGrpSpPr>
        <p:grpSpPr>
          <a:xfrm>
            <a:off x="6757594" y="1582489"/>
            <a:ext cx="1604411" cy="1770633"/>
            <a:chOff x="7384411" y="2860884"/>
            <a:chExt cx="1028844" cy="1090782"/>
          </a:xfrm>
        </p:grpSpPr>
        <p:pic>
          <p:nvPicPr>
            <p:cNvPr id="8" name="Picture 7">
              <a:extLst>
                <a:ext uri="{FF2B5EF4-FFF2-40B4-BE49-F238E27FC236}">
                  <a16:creationId xmlns:a16="http://schemas.microsoft.com/office/drawing/2014/main" id="{3C0AAB22-5F89-55AF-5ADF-E09D2A479281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384411" y="3456297"/>
              <a:ext cx="1028844" cy="495369"/>
            </a:xfrm>
            <a:prstGeom prst="rect">
              <a:avLst/>
            </a:prstGeom>
          </p:spPr>
        </p:pic>
        <p:cxnSp>
          <p:nvCxnSpPr>
            <p:cNvPr id="9" name="Straight Connector 8">
              <a:extLst>
                <a:ext uri="{FF2B5EF4-FFF2-40B4-BE49-F238E27FC236}">
                  <a16:creationId xmlns:a16="http://schemas.microsoft.com/office/drawing/2014/main" id="{621E901E-4363-B01C-8DD7-7625FC896E6E}"/>
                </a:ext>
              </a:extLst>
            </p:cNvPr>
            <p:cNvCxnSpPr/>
            <p:nvPr/>
          </p:nvCxnSpPr>
          <p:spPr>
            <a:xfrm flipH="1">
              <a:off x="7726017" y="3280061"/>
              <a:ext cx="172816" cy="2949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>
              <a:extLst>
                <a:ext uri="{FF2B5EF4-FFF2-40B4-BE49-F238E27FC236}">
                  <a16:creationId xmlns:a16="http://schemas.microsoft.com/office/drawing/2014/main" id="{70D0B1B3-95AD-2C18-09C0-DF65CC133E95}"/>
                </a:ext>
              </a:extLst>
            </p:cNvPr>
            <p:cNvCxnSpPr>
              <a:cxnSpLocks/>
            </p:cNvCxnSpPr>
            <p:nvPr/>
          </p:nvCxnSpPr>
          <p:spPr>
            <a:xfrm>
              <a:off x="7958451" y="3280061"/>
              <a:ext cx="210262" cy="35945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1" name="Oval 10">
              <a:extLst>
                <a:ext uri="{FF2B5EF4-FFF2-40B4-BE49-F238E27FC236}">
                  <a16:creationId xmlns:a16="http://schemas.microsoft.com/office/drawing/2014/main" id="{49093283-98A9-8598-F203-04C795C7E8B8}"/>
                </a:ext>
              </a:extLst>
            </p:cNvPr>
            <p:cNvSpPr/>
            <p:nvPr/>
          </p:nvSpPr>
          <p:spPr>
            <a:xfrm>
              <a:off x="7618501" y="2860884"/>
              <a:ext cx="560664" cy="5408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13" name="Picture 12">
            <a:extLst>
              <a:ext uri="{FF2B5EF4-FFF2-40B4-BE49-F238E27FC236}">
                <a16:creationId xmlns:a16="http://schemas.microsoft.com/office/drawing/2014/main" id="{A19A186A-F278-008B-4D63-A5AA2F003E7E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t="4150"/>
          <a:stretch/>
        </p:blipFill>
        <p:spPr>
          <a:xfrm>
            <a:off x="5574913" y="3825833"/>
            <a:ext cx="2776123" cy="1522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801549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19681465"/>
              </p:ext>
            </p:extLst>
          </p:nvPr>
        </p:nvGraphicFramePr>
        <p:xfrm>
          <a:off x="299830" y="141366"/>
          <a:ext cx="11592340" cy="660407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1 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Count in 2s, 5s and 10s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should </a:t>
                      </a:r>
                      <a:r>
                        <a:rPr lang="en-US" sz="1100" dirty="0" err="1"/>
                        <a:t>memorise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 and reason with numbers</a:t>
                      </a:r>
                    </a:p>
                    <a:p>
                      <a:r>
                        <a:rPr lang="en-US" sz="1100" dirty="0"/>
                        <a:t> in 2, 5 and 10 times tables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 err="1"/>
                        <a:t>Recognise</a:t>
                      </a:r>
                      <a:r>
                        <a:rPr lang="en-US" sz="1100" dirty="0"/>
                        <a:t> equal groups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concrete resources – can you make equal groups with 2s, 5s and 10s. 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Can you </a:t>
                      </a:r>
                      <a:r>
                        <a:rPr lang="en-US" sz="1100" dirty="0" err="1"/>
                        <a:t>recognise</a:t>
                      </a:r>
                      <a:r>
                        <a:rPr lang="en-US" sz="1100" dirty="0"/>
                        <a:t> equal groups within pictures?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Make equal groups by drawing additional representations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Add equal groups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Counting physical objects: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Counting from a pictorial representation:</a:t>
                      </a:r>
                    </a:p>
                    <a:p>
                      <a:endParaRPr lang="en-GB" sz="1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the calculation for repeated addition</a:t>
                      </a:r>
                    </a:p>
                    <a:p>
                      <a:r>
                        <a:rPr lang="en-US" sz="1100" dirty="0"/>
                        <a:t>5 + 5 + 5 = 3 groups of 5  = 15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075654">
                <a:tc>
                  <a:txBody>
                    <a:bodyPr/>
                    <a:lstStyle/>
                    <a:p>
                      <a:r>
                        <a:rPr lang="en-US" sz="1100" dirty="0"/>
                        <a:t>Make arrays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Make physical arrays with counters and objects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pictures to count the rows and columns to describe the arrays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Drawing arrays from a number sentences or story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1239990">
                <a:tc>
                  <a:txBody>
                    <a:bodyPr/>
                    <a:lstStyle/>
                    <a:p>
                      <a:r>
                        <a:rPr lang="en-US" sz="1100" dirty="0"/>
                        <a:t>Make doubles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2x tens frames to physically make doubles with concrete objects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Using 2x tens frames to draw representations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To know the double facts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Double 3 is 6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Double 6 is 12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105838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aseline="0" dirty="0"/>
                        <a:t>Use arrays to understand multiplication can be done in any order (commutative)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2 x4 = 8 and 4 x 2 = 8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777176"/>
                  </a:ext>
                </a:extLst>
              </a:tr>
            </a:tbl>
          </a:graphicData>
        </a:graphic>
      </p:graphicFrame>
      <p:pic>
        <p:nvPicPr>
          <p:cNvPr id="3" name="Picture 3">
            <a:extLst>
              <a:ext uri="{FF2B5EF4-FFF2-40B4-BE49-F238E27FC236}">
                <a16:creationId xmlns:a16="http://schemas.microsoft.com/office/drawing/2014/main" id="{66C45AD9-600C-C8B2-FF84-E80CCE5D370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9" t="24220" r="36106" b="37181"/>
          <a:stretch/>
        </p:blipFill>
        <p:spPr bwMode="auto">
          <a:xfrm>
            <a:off x="1682151" y="641773"/>
            <a:ext cx="1729774" cy="45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3">
            <a:extLst>
              <a:ext uri="{FF2B5EF4-FFF2-40B4-BE49-F238E27FC236}">
                <a16:creationId xmlns:a16="http://schemas.microsoft.com/office/drawing/2014/main" id="{F9D286D9-F498-B3D4-5936-7A5A7D61A02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9" t="62088" r="36106" b="9732"/>
          <a:stretch/>
        </p:blipFill>
        <p:spPr bwMode="auto">
          <a:xfrm>
            <a:off x="5540167" y="706672"/>
            <a:ext cx="2369296" cy="45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59DBEBB-CC98-4B7C-D1B7-FFD7E4D59F7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89090" y="1049645"/>
            <a:ext cx="2451879" cy="46213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E22E401D-27DB-D596-3F80-6F2A53A056C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206995" y="766367"/>
            <a:ext cx="960228" cy="39819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7C55F2B-5C34-0A9B-971A-A080301F06C9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376589" y="641773"/>
            <a:ext cx="1424347" cy="714203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AB05925A-B14B-BCA7-82C9-35640B35EDB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028275" y="1722952"/>
            <a:ext cx="1881188" cy="65926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08F3E6B-5747-5846-84F0-27F5FFDFD7E2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161759" y="1722952"/>
            <a:ext cx="1881188" cy="643729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AA8329F-6289-0309-6BEB-046570112ED2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9638129" y="1778567"/>
            <a:ext cx="1831137" cy="53249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A4EC88B0-C33A-4F60-7187-D1815175AD41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504311" y="2740963"/>
            <a:ext cx="2627850" cy="399285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013CED0A-AE20-5609-1F94-AD4D1B86BA45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2885087" y="2681253"/>
            <a:ext cx="2135397" cy="53220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ABBCF1-4C81-7F0C-0BE0-4BF3471B7A0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4102353" y="3583710"/>
            <a:ext cx="979515" cy="72911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F10A3436-A3D9-8C5B-5207-58AB9EE3697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2715717" y="3600439"/>
            <a:ext cx="892084" cy="712384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4796E2FD-FCDB-2A27-6B4B-C47BCB3CBB3C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6777232" y="3708895"/>
            <a:ext cx="1523820" cy="689347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BF1A6773-436C-E6ED-B143-BB967843C1EB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8926393" y="3622911"/>
            <a:ext cx="2368649" cy="732264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24ED83BA-62C2-2E3C-1869-5D547C76B575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540167" y="4924573"/>
            <a:ext cx="2627851" cy="61502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EEA5406A-CCDE-AE38-0801-40155E79D352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72990" y="4894658"/>
            <a:ext cx="2627851" cy="615029"/>
          </a:xfrm>
          <a:prstGeom prst="rect">
            <a:avLst/>
          </a:prstGeom>
        </p:spPr>
      </p:pic>
      <p:pic>
        <p:nvPicPr>
          <p:cNvPr id="33" name="Picture 4">
            <a:extLst>
              <a:ext uri="{FF2B5EF4-FFF2-40B4-BE49-F238E27FC236}">
                <a16:creationId xmlns:a16="http://schemas.microsoft.com/office/drawing/2014/main" id="{7BBD391A-7AEC-BD42-4DD1-A8E15EE7BA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8" t="46649" b="8062"/>
          <a:stretch/>
        </p:blipFill>
        <p:spPr bwMode="auto">
          <a:xfrm>
            <a:off x="3345037" y="5762087"/>
            <a:ext cx="1697910" cy="9082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4" name="Picture 4">
            <a:extLst>
              <a:ext uri="{FF2B5EF4-FFF2-40B4-BE49-F238E27FC236}">
                <a16:creationId xmlns:a16="http://schemas.microsoft.com/office/drawing/2014/main" id="{EDF47D75-0EF9-4747-AD22-787412C4536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48" t="19211" b="50122"/>
          <a:stretch/>
        </p:blipFill>
        <p:spPr bwMode="auto">
          <a:xfrm>
            <a:off x="1966074" y="5945574"/>
            <a:ext cx="1697910" cy="6150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5" name="Picture 5">
            <a:extLst>
              <a:ext uri="{FF2B5EF4-FFF2-40B4-BE49-F238E27FC236}">
                <a16:creationId xmlns:a16="http://schemas.microsoft.com/office/drawing/2014/main" id="{C8CB71D1-8881-A735-2A20-46606352BF9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181" t="17841" r="-902" b="15627"/>
          <a:stretch/>
        </p:blipFill>
        <p:spPr bwMode="auto">
          <a:xfrm>
            <a:off x="5872686" y="5719829"/>
            <a:ext cx="2295332" cy="9329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1391768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53536259"/>
              </p:ext>
            </p:extLst>
          </p:nvPr>
        </p:nvGraphicFramePr>
        <p:xfrm>
          <a:off x="299830" y="141366"/>
          <a:ext cx="11592340" cy="656518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46305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47260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2 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 err="1"/>
                        <a:t>Recognise</a:t>
                      </a:r>
                      <a:r>
                        <a:rPr lang="en-US" sz="1100" dirty="0"/>
                        <a:t> equal groups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Gather objects and put into equal groups of 2s, 3s, 5s and 10s </a:t>
                      </a:r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Use pictures to </a:t>
                      </a:r>
                      <a:r>
                        <a:rPr lang="en-US" sz="1100" dirty="0" err="1"/>
                        <a:t>recognise</a:t>
                      </a:r>
                      <a:r>
                        <a:rPr lang="en-US" sz="1100" dirty="0"/>
                        <a:t> equal groups</a:t>
                      </a:r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Draw equal groups: and make equal groups by drawing additional representations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Make equal groups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physical objects to make equal groups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pictures to describe equal groups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Make or draw groups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Add equal groups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pictures of equal groups to add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drawings and jottings to draw and add equal groups</a:t>
                      </a:r>
                    </a:p>
                    <a:p>
                      <a:r>
                        <a:rPr lang="en-US" sz="1100" dirty="0"/>
                        <a:t>Use the number sentence</a:t>
                      </a:r>
                    </a:p>
                    <a:p>
                      <a:r>
                        <a:rPr lang="en-US" sz="1100" dirty="0"/>
                        <a:t>to count the groups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075654">
                <a:tc>
                  <a:txBody>
                    <a:bodyPr/>
                    <a:lstStyle/>
                    <a:p>
                      <a:r>
                        <a:rPr lang="en-US" sz="1100" dirty="0"/>
                        <a:t>Use multiplication sentences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To know the 2x, 5x and 10x table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concrete resources to make groups and write the corresponding multiplication sentence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</a:t>
                      </a:r>
                      <a:r>
                        <a:rPr lang="en-US" sz="1100" dirty="0" err="1"/>
                        <a:t>recognise</a:t>
                      </a:r>
                      <a:r>
                        <a:rPr lang="en-US" sz="1100" dirty="0"/>
                        <a:t> pictures as multiplication sentences and begin to write the matching calculation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 practise times table facts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x 1 =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x 2 =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x 3 =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1239990">
                <a:tc>
                  <a:txBody>
                    <a:bodyPr/>
                    <a:lstStyle/>
                    <a:p>
                      <a:r>
                        <a:rPr lang="en-US" sz="1100" dirty="0"/>
                        <a:t>Use arrays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Make arrays with physical equipment and objects</a:t>
                      </a:r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the array to write the corresponding number sentences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6 x 3 = 18</a:t>
                      </a:r>
                    </a:p>
                    <a:p>
                      <a:r>
                        <a:rPr lang="en-US" sz="1100" dirty="0"/>
                        <a:t>3 x 6 = 18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Draw an array from a given number sentence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1058388">
                <a:tc>
                  <a:txBody>
                    <a:bodyPr/>
                    <a:lstStyle/>
                    <a:p>
                      <a:r>
                        <a:rPr lang="en-US" sz="1100" dirty="0"/>
                        <a:t>To count in 2s, 3s, 5s and 10s forwards and backwards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a clock face to support understanding of counting in 5s.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Use money to support counting in 2s, 5s, 10s, 20s, 50s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 practise times table facts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x 1 =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x 2 =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 x 3 =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777176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6A7CC718-407F-18E3-D12A-A4530B36C53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315200" y="862272"/>
            <a:ext cx="1143000" cy="57391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CF17A93A-94A6-A593-D51C-A45454332A6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299426" y="937223"/>
            <a:ext cx="1458075" cy="424010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1A62D35-FDDE-7D65-B78A-3AB0D609CF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64064" y="858670"/>
            <a:ext cx="1825280" cy="57751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BD8ADAE7-8073-EBDF-7678-792A6D37CD7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90231" y="937223"/>
            <a:ext cx="1526693" cy="34411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2B90A5E-E6D8-E79C-22FE-895CE9B41B8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77720" y="1543256"/>
            <a:ext cx="1314450" cy="809625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F1F5D2A2-9B67-B2AD-90EA-51185C3DB1D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948795" y="1795491"/>
            <a:ext cx="2354849" cy="544148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FD98C04F-1F0F-579D-234D-B3D428216809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780226" y="1795491"/>
            <a:ext cx="941970" cy="54414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3D3CB0E0-F761-05A8-6764-7F85D58E6937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019025" y="1771856"/>
            <a:ext cx="971550" cy="581025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E8C48A2-7DA3-C387-9587-1CC8321352B1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5525121" y="2674984"/>
            <a:ext cx="2677767" cy="629771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B082238A-36BA-62B3-5345-3E87424AD6D6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0463343" y="2613448"/>
            <a:ext cx="1294158" cy="604747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DCEB0218-8E01-2EF8-F4B5-FFA1C2A1641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716157" y="2488131"/>
            <a:ext cx="1036983" cy="816624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742872C-37B5-76B2-EF9A-CF2C0FC0E864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583879" y="3966017"/>
            <a:ext cx="2763801" cy="309381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D139E76-B414-C4FB-753D-4D3FAA3ADE3F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595644" y="3782949"/>
            <a:ext cx="2489338" cy="532402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4BBA5B82-4B40-B3E1-E524-7E92F37854B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7032710" y="4686799"/>
            <a:ext cx="1314970" cy="770659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3E43755C-D650-FBFF-0282-33CB3DB089CE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716157" y="4758924"/>
            <a:ext cx="1036983" cy="637685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2ECF7908-74D6-2619-F990-2E65AC36049E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3276704" y="4686799"/>
            <a:ext cx="1371600" cy="714375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16252567-0D8A-B23D-7A1B-D9176C7D4D72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716157" y="6088778"/>
            <a:ext cx="674025" cy="461347"/>
          </a:xfrm>
          <a:prstGeom prst="rect">
            <a:avLst/>
          </a:prstGeom>
        </p:spPr>
      </p:pic>
      <p:pic>
        <p:nvPicPr>
          <p:cNvPr id="37" name="Picture 36">
            <a:extLst>
              <a:ext uri="{FF2B5EF4-FFF2-40B4-BE49-F238E27FC236}">
                <a16:creationId xmlns:a16="http://schemas.microsoft.com/office/drawing/2014/main" id="{A0968F3D-A7F8-FD74-60E2-DBD1FC654FA6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2554978" y="6048148"/>
            <a:ext cx="966788" cy="614363"/>
          </a:xfrm>
          <a:prstGeom prst="rect">
            <a:avLst/>
          </a:prstGeom>
        </p:spPr>
      </p:pic>
      <p:pic>
        <p:nvPicPr>
          <p:cNvPr id="39" name="Picture 38">
            <a:extLst>
              <a:ext uri="{FF2B5EF4-FFF2-40B4-BE49-F238E27FC236}">
                <a16:creationId xmlns:a16="http://schemas.microsoft.com/office/drawing/2014/main" id="{31AAEB4C-2740-D529-DFB1-DDB5BAEF1021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3712031" y="6040360"/>
            <a:ext cx="933299" cy="637156"/>
          </a:xfrm>
          <a:prstGeom prst="rect">
            <a:avLst/>
          </a:prstGeom>
        </p:spPr>
      </p:pic>
      <p:pic>
        <p:nvPicPr>
          <p:cNvPr id="42" name="Picture 3">
            <a:extLst>
              <a:ext uri="{FF2B5EF4-FFF2-40B4-BE49-F238E27FC236}">
                <a16:creationId xmlns:a16="http://schemas.microsoft.com/office/drawing/2014/main" id="{A76B99D5-2522-7A71-075F-9BC3776AABC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9" t="62088" r="36106" b="9732"/>
          <a:stretch/>
        </p:blipFill>
        <p:spPr bwMode="auto">
          <a:xfrm>
            <a:off x="5802383" y="5853058"/>
            <a:ext cx="2369296" cy="45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5199899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74679704"/>
              </p:ext>
            </p:extLst>
          </p:nvPr>
        </p:nvGraphicFramePr>
        <p:xfrm>
          <a:off x="221561" y="177497"/>
          <a:ext cx="11592340" cy="603981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3 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Equal groups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                              There are 3 equal groups with 3 in each group.</a:t>
                      </a:r>
                    </a:p>
                    <a:p>
                      <a:r>
                        <a:rPr lang="en-GB" sz="1100" dirty="0"/>
                        <a:t>                             </a:t>
                      </a:r>
                    </a:p>
                    <a:p>
                      <a:r>
                        <a:rPr lang="en-GB" sz="1100" dirty="0"/>
                        <a:t>                               There are 9 counters altogether.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There are 3 equal groups with 5 in each group.</a:t>
                      </a:r>
                    </a:p>
                    <a:p>
                      <a:r>
                        <a:rPr lang="en-GB" sz="1100" dirty="0"/>
                        <a:t>There are 15 pears altogether.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5 + 5 + 5 = 15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3 x 5 = 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Arrays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                            There are 4 rows of 3 counters.</a:t>
                      </a:r>
                    </a:p>
                    <a:p>
                      <a:r>
                        <a:rPr lang="en-GB" sz="1100" dirty="0"/>
                        <a:t>                             4 x 3 = 12</a:t>
                      </a:r>
                    </a:p>
                    <a:p>
                      <a:r>
                        <a:rPr lang="en-GB" sz="1100" dirty="0"/>
                        <a:t>                             There are 3 columns of 4 counters.</a:t>
                      </a:r>
                    </a:p>
                    <a:p>
                      <a:r>
                        <a:rPr lang="en-GB" sz="1100" dirty="0"/>
                        <a:t>                             3 x 4 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/>
                        <a:t>                                         4 x 5 = 20</a:t>
                      </a:r>
                    </a:p>
                    <a:p>
                      <a:r>
                        <a:rPr lang="en-GB" sz="900" dirty="0"/>
                        <a:t>                                         5 x 4 = 20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4 x 3 = 12</a:t>
                      </a:r>
                    </a:p>
                    <a:p>
                      <a:r>
                        <a:rPr lang="en-GB" sz="1100" dirty="0"/>
                        <a:t>3 x 4 =12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Sharing &amp; Grouping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5 x 4 = 20</a:t>
                      </a:r>
                    </a:p>
                    <a:p>
                      <a:r>
                        <a:rPr lang="en-GB" sz="1100" dirty="0"/>
                        <a:t>4 x 5 = 20</a:t>
                      </a:r>
                    </a:p>
                    <a:p>
                      <a:r>
                        <a:rPr lang="en-GB" sz="1100" dirty="0"/>
                        <a:t>20 ÷ 5 = 4</a:t>
                      </a:r>
                    </a:p>
                    <a:p>
                      <a:r>
                        <a:rPr lang="en-GB" sz="1100" dirty="0"/>
                        <a:t>20 ÷ 4 = 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772432">
                <a:tc>
                  <a:txBody>
                    <a:bodyPr/>
                    <a:lstStyle/>
                    <a:p>
                      <a:r>
                        <a:rPr lang="en-GB" sz="1100" dirty="0"/>
                        <a:t>Multiply by 3, 4, 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                                                   5 equal groups.</a:t>
                      </a:r>
                    </a:p>
                    <a:p>
                      <a:r>
                        <a:rPr lang="en-GB" sz="1100" dirty="0"/>
                        <a:t>                                                    3 in each group.</a:t>
                      </a:r>
                    </a:p>
                    <a:p>
                      <a:r>
                        <a:rPr lang="en-GB" sz="1100" dirty="0"/>
                        <a:t>                                                    There are 15 cubes altogether.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/>
                        <a:t>8 x 3 = 24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999521">
                <a:tc>
                  <a:txBody>
                    <a:bodyPr/>
                    <a:lstStyle/>
                    <a:p>
                      <a:r>
                        <a:rPr lang="en-GB" sz="1100" dirty="0"/>
                        <a:t>Multiples of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17 x 10 = 10 x 10 + 7 x 10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23 x 10 =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__ x 10 = 280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1058388">
                <a:tc>
                  <a:txBody>
                    <a:bodyPr/>
                    <a:lstStyle/>
                    <a:p>
                      <a:r>
                        <a:rPr lang="en-GB" sz="1100" dirty="0"/>
                        <a:t>Related calculations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2 x 4 = 8                                          2 x 40 = 80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2 x 8 = 16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2 x 80 = 160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777176"/>
                  </a:ext>
                </a:extLst>
              </a:tr>
            </a:tbl>
          </a:graphicData>
        </a:graphic>
      </p:graphicFrame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F63F72D-2F79-4B46-AF9F-B2FAACE8155A}"/>
              </a:ext>
            </a:extLst>
          </p:cNvPr>
          <p:cNvSpPr txBox="1"/>
          <p:nvPr/>
        </p:nvSpPr>
        <p:spPr>
          <a:xfrm>
            <a:off x="10393846" y="1544436"/>
            <a:ext cx="1095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800" dirty="0"/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28430F6-C89B-4EFC-8127-C3C351E255B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673379" y="650451"/>
            <a:ext cx="2163437" cy="477066"/>
          </a:xfrm>
          <a:prstGeom prst="rect">
            <a:avLst/>
          </a:prstGeom>
        </p:spPr>
      </p:pic>
      <p:sp>
        <p:nvSpPr>
          <p:cNvPr id="23" name="Oval 22">
            <a:extLst>
              <a:ext uri="{FF2B5EF4-FFF2-40B4-BE49-F238E27FC236}">
                <a16:creationId xmlns:a16="http://schemas.microsoft.com/office/drawing/2014/main" id="{F3F9DDBD-815B-48B0-A105-45A2595E4862}"/>
              </a:ext>
            </a:extLst>
          </p:cNvPr>
          <p:cNvSpPr/>
          <p:nvPr/>
        </p:nvSpPr>
        <p:spPr>
          <a:xfrm>
            <a:off x="2916033" y="2960015"/>
            <a:ext cx="304800" cy="39129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8" name="Oval 107">
            <a:extLst>
              <a:ext uri="{FF2B5EF4-FFF2-40B4-BE49-F238E27FC236}">
                <a16:creationId xmlns:a16="http://schemas.microsoft.com/office/drawing/2014/main" id="{27E5CE24-9D75-41EA-B040-8CF8A4DE1FB3}"/>
              </a:ext>
            </a:extLst>
          </p:cNvPr>
          <p:cNvSpPr/>
          <p:nvPr/>
        </p:nvSpPr>
        <p:spPr>
          <a:xfrm>
            <a:off x="2903472" y="2476710"/>
            <a:ext cx="304800" cy="391291"/>
          </a:xfrm>
          <a:prstGeom prst="ellipse">
            <a:avLst/>
          </a:prstGeom>
          <a:solidFill>
            <a:schemeClr val="bg1"/>
          </a:solidFill>
          <a:ln w="285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Arrow: Right 23">
            <a:extLst>
              <a:ext uri="{FF2B5EF4-FFF2-40B4-BE49-F238E27FC236}">
                <a16:creationId xmlns:a16="http://schemas.microsoft.com/office/drawing/2014/main" id="{47577401-B2DA-4762-80C8-7F895444AA39}"/>
              </a:ext>
            </a:extLst>
          </p:cNvPr>
          <p:cNvSpPr/>
          <p:nvPr/>
        </p:nvSpPr>
        <p:spPr>
          <a:xfrm rot="1598303">
            <a:off x="2585256" y="2928405"/>
            <a:ext cx="304800" cy="1493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0" name="Arrow: Right 109">
            <a:extLst>
              <a:ext uri="{FF2B5EF4-FFF2-40B4-BE49-F238E27FC236}">
                <a16:creationId xmlns:a16="http://schemas.microsoft.com/office/drawing/2014/main" id="{DC7CD577-FDBD-4567-9676-B98DC513BACD}"/>
              </a:ext>
            </a:extLst>
          </p:cNvPr>
          <p:cNvSpPr/>
          <p:nvPr/>
        </p:nvSpPr>
        <p:spPr>
          <a:xfrm rot="20356885">
            <a:off x="2612786" y="2698827"/>
            <a:ext cx="304800" cy="14933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053F8B-8ED2-03BC-1DB6-244BADC01C6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30781" y="2579317"/>
            <a:ext cx="1390721" cy="558829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2F1EC16-C73B-ADF0-E3CB-B85C8B4C571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828356" y="2579317"/>
            <a:ext cx="1378021" cy="539778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33A24E9-AFFD-25FB-F202-9379CC5A48D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576098" y="3461888"/>
            <a:ext cx="1644735" cy="675214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8B456F86-C3E2-62E8-8AA5-57984C529FB6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445083" y="3430859"/>
            <a:ext cx="1606633" cy="628682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18B97BF-5D32-449F-8737-AFD967135D3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07902" y="4181429"/>
            <a:ext cx="2552831" cy="558829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584728B7-BBAC-297E-E201-D12470800980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347075" y="4181430"/>
            <a:ext cx="1704641" cy="501922"/>
          </a:xfrm>
          <a:prstGeom prst="rect">
            <a:avLst/>
          </a:prstGeom>
        </p:spPr>
      </p:pic>
      <p:pic>
        <p:nvPicPr>
          <p:cNvPr id="12" name="Picture 11" descr="A square of numbers on a white background&#10;&#10;Description automatically generated">
            <a:extLst>
              <a:ext uri="{FF2B5EF4-FFF2-40B4-BE49-F238E27FC236}">
                <a16:creationId xmlns:a16="http://schemas.microsoft.com/office/drawing/2014/main" id="{CDDB30D1-5663-006A-AA01-D9651EBFAB3D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l="11276" t="8471" r="10805" b="8886"/>
          <a:stretch/>
        </p:blipFill>
        <p:spPr>
          <a:xfrm>
            <a:off x="7275196" y="4224958"/>
            <a:ext cx="1123240" cy="91678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359BAF91-8762-70E4-5891-2B6DA866E88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507902" y="5183136"/>
            <a:ext cx="1581231" cy="882695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CF2515E0-592F-71F2-F6EF-40B77E3266D4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629310" y="5192049"/>
            <a:ext cx="1492327" cy="952549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9EBA6CA4-338D-B7F6-E215-4967624EA6A2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405437" y="5183136"/>
            <a:ext cx="882695" cy="482625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5E78954B-9CEC-B1AE-989A-A70CBA377053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7229435" y="5215955"/>
            <a:ext cx="914447" cy="463574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4DFF0A98-3F96-B7A1-4CEB-76247593836D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 rot="5400000">
            <a:off x="5472202" y="1552622"/>
            <a:ext cx="730318" cy="90154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9AB3B577-6FF6-34C7-7EF0-24F910A6B2BD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1707666" y="1715850"/>
            <a:ext cx="533427" cy="628682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F45F07E6-4499-A294-2A75-F045E7505764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1646567" y="2604472"/>
            <a:ext cx="798574" cy="68607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CA1C0FDD-B833-F4CD-2DE6-C04441FE5692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1626894" y="728249"/>
            <a:ext cx="776626" cy="798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33128227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001577526"/>
              </p:ext>
            </p:extLst>
          </p:nvPr>
        </p:nvGraphicFramePr>
        <p:xfrm>
          <a:off x="221561" y="177497"/>
          <a:ext cx="11592340" cy="38252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324768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592866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Year3 /4 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Multiply 2 digit by 1 digit </a:t>
                      </a:r>
                    </a:p>
                    <a:p>
                      <a:r>
                        <a:rPr lang="en-GB" sz="1100" dirty="0"/>
                        <a:t>(exchanges)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r>
                        <a:rPr lang="en-GB" sz="1100" dirty="0"/>
                        <a:t>                                                         3 tens x 2 =</a:t>
                      </a:r>
                    </a:p>
                    <a:p>
                      <a:r>
                        <a:rPr lang="en-GB" sz="1100" dirty="0"/>
                        <a:t>                                                         2 ones x 2 =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                                                     ____ + ____ =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                                                     32 x 2 =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                                                       20 x 3 =</a:t>
                      </a:r>
                    </a:p>
                    <a:p>
                      <a:r>
                        <a:rPr lang="en-GB" sz="1100" dirty="0"/>
                        <a:t>                                                          3 x 3 =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                                                       ___ + ___ = 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                                                      23 x 3 =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42 x 2 =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40 x 2 = 80</a:t>
                      </a:r>
                    </a:p>
                    <a:p>
                      <a:r>
                        <a:rPr lang="en-GB" sz="1100" dirty="0"/>
                        <a:t>  2 x 2 = 4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80 + 4 = 84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Multiply a 2 digit by a 1 digit</a:t>
                      </a:r>
                    </a:p>
                    <a:p>
                      <a:r>
                        <a:rPr lang="en-GB" sz="1100" dirty="0"/>
                        <a:t>(no exchange)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73 x 5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70 x 5 = 350</a:t>
                      </a:r>
                    </a:p>
                    <a:p>
                      <a:r>
                        <a:rPr lang="en-GB" sz="1100" dirty="0"/>
                        <a:t>3 x 5 = 15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350 + 15 = 365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</a:tbl>
          </a:graphicData>
        </a:graphic>
      </p:graphicFrame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sp>
        <p:nvSpPr>
          <p:cNvPr id="62" name="TextBox 61">
            <a:extLst>
              <a:ext uri="{FF2B5EF4-FFF2-40B4-BE49-F238E27FC236}">
                <a16:creationId xmlns:a16="http://schemas.microsoft.com/office/drawing/2014/main" id="{6F63F72D-2F79-4B46-AF9F-B2FAACE8155A}"/>
              </a:ext>
            </a:extLst>
          </p:cNvPr>
          <p:cNvSpPr txBox="1"/>
          <p:nvPr/>
        </p:nvSpPr>
        <p:spPr>
          <a:xfrm>
            <a:off x="10393846" y="1544436"/>
            <a:ext cx="10953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sz="800" dirty="0"/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275DBCE4-6771-B04B-6873-A8D0A864A3F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12649" y="732540"/>
            <a:ext cx="1739989" cy="124466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E5622C3F-D68D-21D7-8676-5D72EC26CA9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43428" y="732540"/>
            <a:ext cx="1416123" cy="1276416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9C96A0F-E3EA-74EA-299F-E555E26196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12649" y="2201938"/>
            <a:ext cx="1589661" cy="152257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E613E02F-F273-B081-6FA8-F7137665884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02309" y="2247847"/>
            <a:ext cx="1589661" cy="102875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1BB07544-E229-71DB-61E4-2F951B9A118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4928150" y="2258336"/>
            <a:ext cx="2989216" cy="16385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473320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1561" y="177497"/>
          <a:ext cx="11592340" cy="649762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5/6 Multiplication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2020013">
                <a:tc>
                  <a:txBody>
                    <a:bodyPr/>
                    <a:lstStyle/>
                    <a:p>
                      <a:r>
                        <a:rPr lang="en-GB" sz="1100" b="1" dirty="0"/>
                        <a:t>Multiply by 10, 100, and 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place value equipment to multiply through unitising.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Represent multiplication as exchange on a place value grid.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0" u="none" baseline="0" dirty="0"/>
                        <a:t>Multiply numbers including decimals by 10, 100, 1000 using  moving digits across place value columns.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There were ___  ones/tens. Now there are ___  tens/hundreds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917290">
                <a:tc>
                  <a:txBody>
                    <a:bodyPr/>
                    <a:lstStyle/>
                    <a:p>
                      <a:r>
                        <a:rPr lang="en-GB" sz="1100" b="1" dirty="0"/>
                        <a:t>Multiply by multiples of 10, 100 and 1000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Use place value equipment to multiply through unitising.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5 groups of 3 ones is 15 ones</a:t>
                      </a:r>
                    </a:p>
                    <a:p>
                      <a:r>
                        <a:rPr lang="en-GB" sz="1100" dirty="0"/>
                        <a:t>5 groups of 3 tens is 15 tens </a:t>
                      </a:r>
                    </a:p>
                    <a:p>
                      <a:r>
                        <a:rPr lang="en-GB" sz="1100" dirty="0"/>
                        <a:t>5 groups of 3 hundreds is 15 hundreds etc.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Draw place value representations to show how to multiply by multiples of 10, 100 and 1,000.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known facts and unitising to multiply.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5 x 4 = 20</a:t>
                      </a:r>
                    </a:p>
                    <a:p>
                      <a:r>
                        <a:rPr lang="en-GB" sz="1100" dirty="0"/>
                        <a:t>5 x 40 = 200</a:t>
                      </a:r>
                    </a:p>
                    <a:p>
                      <a:r>
                        <a:rPr lang="en-GB" sz="1100" dirty="0"/>
                        <a:t>5 x 400 = 2,000</a:t>
                      </a:r>
                    </a:p>
                    <a:p>
                      <a:r>
                        <a:rPr lang="en-GB" sz="1100" dirty="0"/>
                        <a:t>4,000 x 5 = 20,000</a:t>
                      </a:r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 ___ = ___ × ___ , so to multiply by ___ you can first multiply by ___  and then by ___.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123999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b="1" dirty="0"/>
                        <a:t>Multiply a 4 digit number by a 2 digit number 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Use place value equipment to help understand the size of numbers.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The grid method can be used 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Draw multiplications in different representations.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Doubling to solve x2, x4, x8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Understand the link to repeated addition.</a:t>
                      </a:r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Multiplying using the formal written method.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</a:tbl>
          </a:graphicData>
        </a:graphic>
      </p:graphicFrame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F8014027-C63D-47F7-8178-E4A9A53CDA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26625" y="990908"/>
            <a:ext cx="3564808" cy="112481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70FBD9A1-2A95-4F06-A75B-F36A9397DC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6625" y="2940894"/>
            <a:ext cx="3407491" cy="880961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39C02CD-8D6E-4357-8B73-FC84ED8EB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12356" y="3159995"/>
            <a:ext cx="2781826" cy="1323719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7559C48A-CFEF-42A9-A1DC-121FBC3CF9F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43600" y="1103710"/>
            <a:ext cx="1451078" cy="148346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FAF3C11A-41C8-4889-B746-DD837284378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8932123" y="1198017"/>
            <a:ext cx="2512625" cy="917709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548BDD4-CFA6-46D3-81C1-F83DD1A3F4DF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580689" y="5112467"/>
            <a:ext cx="1644292" cy="100401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A5296A79-142E-491F-8DEB-75B70AD75DEC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521612" y="5280311"/>
            <a:ext cx="1062497" cy="71311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8CD0D2D0-836C-4926-A882-C5A997084D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578149" y="5222826"/>
            <a:ext cx="1062497" cy="1416662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09CA5F30-8F3C-4E14-BF27-EC9A03F3F302}"/>
              </a:ext>
            </a:extLst>
          </p:cNvPr>
          <p:cNvSpPr txBox="1"/>
          <p:nvPr/>
        </p:nvSpPr>
        <p:spPr>
          <a:xfrm>
            <a:off x="9758796" y="5280311"/>
            <a:ext cx="1936955" cy="11079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First, I multiply ___  by ___  ones. </a:t>
            </a:r>
          </a:p>
          <a:p>
            <a:r>
              <a:rPr lang="en-GB" sz="1100" dirty="0"/>
              <a:t>Then I multiply ___  by ___ tens. </a:t>
            </a:r>
          </a:p>
          <a:p>
            <a:r>
              <a:rPr lang="en-GB" sz="1100" dirty="0"/>
              <a:t>Finally, I add together ___  and ___.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331A405F-6E58-4E42-8D2A-D6CE178F3BE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5444140" y="5026138"/>
            <a:ext cx="1222005" cy="833418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DE13E11C-D982-468F-A550-C046D6D9E301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1412" b="19205"/>
          <a:stretch/>
        </p:blipFill>
        <p:spPr>
          <a:xfrm>
            <a:off x="6858175" y="4994787"/>
            <a:ext cx="881430" cy="1393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58561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1C4FDBE2-32F7-4AC4-A40C-C51C65B1D47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-1" y="0"/>
            <a:ext cx="12192000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E588E9F-3A22-D7E3-5BBE-0F74A2283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763933" y="3827844"/>
            <a:ext cx="6766405" cy="1168188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6000" dirty="0">
                <a:solidFill>
                  <a:srgbClr val="FFFFFE"/>
                </a:solidFill>
              </a:rPr>
              <a:t>Division</a:t>
            </a:r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EBF4792E-DF83-4D24-9924-01EC30A32C8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358512"/>
            <a:ext cx="3952259" cy="5932172"/>
          </a:xfrm>
          <a:custGeom>
            <a:avLst/>
            <a:gdLst>
              <a:gd name="connsiteX0" fmla="*/ 986173 w 3952259"/>
              <a:gd name="connsiteY0" fmla="*/ 0 h 5932172"/>
              <a:gd name="connsiteX1" fmla="*/ 3952259 w 3952259"/>
              <a:gd name="connsiteY1" fmla="*/ 2966086 h 5932172"/>
              <a:gd name="connsiteX2" fmla="*/ 986173 w 3952259"/>
              <a:gd name="connsiteY2" fmla="*/ 5932172 h 5932172"/>
              <a:gd name="connsiteX3" fmla="*/ 104150 w 3952259"/>
              <a:gd name="connsiteY3" fmla="*/ 5798823 h 5932172"/>
              <a:gd name="connsiteX4" fmla="*/ 0 w 3952259"/>
              <a:gd name="connsiteY4" fmla="*/ 5760704 h 5932172"/>
              <a:gd name="connsiteX5" fmla="*/ 0 w 3952259"/>
              <a:gd name="connsiteY5" fmla="*/ 171469 h 5932172"/>
              <a:gd name="connsiteX6" fmla="*/ 104150 w 3952259"/>
              <a:gd name="connsiteY6" fmla="*/ 133350 h 5932172"/>
              <a:gd name="connsiteX7" fmla="*/ 986173 w 3952259"/>
              <a:gd name="connsiteY7" fmla="*/ 0 h 59321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3952259" h="5932172">
                <a:moveTo>
                  <a:pt x="986173" y="0"/>
                </a:moveTo>
                <a:cubicBezTo>
                  <a:pt x="2624297" y="0"/>
                  <a:pt x="3952259" y="1327962"/>
                  <a:pt x="3952259" y="2966086"/>
                </a:cubicBezTo>
                <a:cubicBezTo>
                  <a:pt x="3952259" y="4604210"/>
                  <a:pt x="2624297" y="5932172"/>
                  <a:pt x="986173" y="5932172"/>
                </a:cubicBezTo>
                <a:cubicBezTo>
                  <a:pt x="679025" y="5932172"/>
                  <a:pt x="382781" y="5885486"/>
                  <a:pt x="104150" y="5798823"/>
                </a:cubicBezTo>
                <a:lnTo>
                  <a:pt x="0" y="5760704"/>
                </a:lnTo>
                <a:lnTo>
                  <a:pt x="0" y="171469"/>
                </a:lnTo>
                <a:lnTo>
                  <a:pt x="104150" y="133350"/>
                </a:lnTo>
                <a:cubicBezTo>
                  <a:pt x="382781" y="46686"/>
                  <a:pt x="679025" y="0"/>
                  <a:pt x="986173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15837328-A57C-47AA-B520-C83F4A6BD1E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858125" y="0"/>
            <a:ext cx="4475748" cy="3256337"/>
          </a:xfrm>
          <a:custGeom>
            <a:avLst/>
            <a:gdLst>
              <a:gd name="connsiteX0" fmla="*/ 246861 w 4475748"/>
              <a:gd name="connsiteY0" fmla="*/ 0 h 3256337"/>
              <a:gd name="connsiteX1" fmla="*/ 4228888 w 4475748"/>
              <a:gd name="connsiteY1" fmla="*/ 0 h 3256337"/>
              <a:gd name="connsiteX2" fmla="*/ 4299885 w 4475748"/>
              <a:gd name="connsiteY2" fmla="*/ 147382 h 3256337"/>
              <a:gd name="connsiteX3" fmla="*/ 4475748 w 4475748"/>
              <a:gd name="connsiteY3" fmla="*/ 1018463 h 3256337"/>
              <a:gd name="connsiteX4" fmla="*/ 2237874 w 4475748"/>
              <a:gd name="connsiteY4" fmla="*/ 3256337 h 3256337"/>
              <a:gd name="connsiteX5" fmla="*/ 0 w 4475748"/>
              <a:gd name="connsiteY5" fmla="*/ 1018463 h 3256337"/>
              <a:gd name="connsiteX6" fmla="*/ 175863 w 4475748"/>
              <a:gd name="connsiteY6" fmla="*/ 147382 h 3256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475748" h="3256337">
                <a:moveTo>
                  <a:pt x="246861" y="0"/>
                </a:moveTo>
                <a:lnTo>
                  <a:pt x="4228888" y="0"/>
                </a:lnTo>
                <a:lnTo>
                  <a:pt x="4299885" y="147382"/>
                </a:lnTo>
                <a:cubicBezTo>
                  <a:pt x="4413128" y="415117"/>
                  <a:pt x="4475748" y="709477"/>
                  <a:pt x="4475748" y="1018463"/>
                </a:cubicBezTo>
                <a:cubicBezTo>
                  <a:pt x="4475748" y="2254407"/>
                  <a:pt x="3473818" y="3256337"/>
                  <a:pt x="2237874" y="3256337"/>
                </a:cubicBezTo>
                <a:cubicBezTo>
                  <a:pt x="1001930" y="3256337"/>
                  <a:pt x="0" y="2254407"/>
                  <a:pt x="0" y="1018463"/>
                </a:cubicBezTo>
                <a:cubicBezTo>
                  <a:pt x="0" y="709477"/>
                  <a:pt x="62621" y="415117"/>
                  <a:pt x="175863" y="14738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sp>
        <p:nvSpPr>
          <p:cNvPr id="17" name="Arc 16">
            <a:extLst>
              <a:ext uri="{FF2B5EF4-FFF2-40B4-BE49-F238E27FC236}">
                <a16:creationId xmlns:a16="http://schemas.microsoft.com/office/drawing/2014/main" id="{E2B33195-5BCA-4BB7-A82D-6739522687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7580241">
            <a:off x="-1784401" y="613620"/>
            <a:ext cx="6199926" cy="6199926"/>
          </a:xfrm>
          <a:prstGeom prst="arc">
            <a:avLst>
              <a:gd name="adj1" fmla="val 14455503"/>
              <a:gd name="adj2" fmla="val 18389131"/>
            </a:avLst>
          </a:prstGeom>
          <a:ln w="127000" cap="rnd">
            <a:solidFill>
              <a:schemeClr val="accent4"/>
            </a:solidFill>
            <a:prstDash val="dash"/>
            <a:miter lim="800000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6" name="Picture 4" descr="Cosby Primary School - Home">
            <a:extLst>
              <a:ext uri="{FF2B5EF4-FFF2-40B4-BE49-F238E27FC236}">
                <a16:creationId xmlns:a16="http://schemas.microsoft.com/office/drawing/2014/main" id="{D79A59E7-E76F-0A47-7DB6-A9624A50000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1166" y="2261725"/>
            <a:ext cx="2746642" cy="1922649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3" descr="Richmond Primary School - Home">
            <a:extLst>
              <a:ext uri="{FF2B5EF4-FFF2-40B4-BE49-F238E27FC236}">
                <a16:creationId xmlns:a16="http://schemas.microsoft.com/office/drawing/2014/main" id="{4C2696D3-5583-949A-1651-ACB3DE718E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851980" y="133707"/>
            <a:ext cx="2488039" cy="2488039"/>
          </a:xfrm>
          <a:custGeom>
            <a:avLst/>
            <a:gdLst/>
            <a:ahLst/>
            <a:cxnLst/>
            <a:rect l="l" t="t" r="r" b="b"/>
            <a:pathLst>
              <a:path w="2487175" h="2487175">
                <a:moveTo>
                  <a:pt x="67328" y="0"/>
                </a:moveTo>
                <a:lnTo>
                  <a:pt x="2419847" y="0"/>
                </a:lnTo>
                <a:cubicBezTo>
                  <a:pt x="2457031" y="0"/>
                  <a:pt x="2487175" y="30144"/>
                  <a:pt x="2487175" y="67328"/>
                </a:cubicBezTo>
                <a:lnTo>
                  <a:pt x="2487175" y="2419847"/>
                </a:lnTo>
                <a:cubicBezTo>
                  <a:pt x="2487175" y="2457031"/>
                  <a:pt x="2457031" y="2487175"/>
                  <a:pt x="2419847" y="2487175"/>
                </a:cubicBezTo>
                <a:lnTo>
                  <a:pt x="67328" y="2487175"/>
                </a:lnTo>
                <a:cubicBezTo>
                  <a:pt x="30144" y="2487175"/>
                  <a:pt x="0" y="2457031"/>
                  <a:pt x="0" y="2419847"/>
                </a:cubicBezTo>
                <a:lnTo>
                  <a:pt x="0" y="67328"/>
                </a:lnTo>
                <a:cubicBezTo>
                  <a:pt x="0" y="30144"/>
                  <a:pt x="30144" y="0"/>
                  <a:pt x="67328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8A03A6A2-7849-4179-B68F-C11DDDB231D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8751078" y="0"/>
            <a:ext cx="3440922" cy="3674631"/>
          </a:xfrm>
          <a:custGeom>
            <a:avLst/>
            <a:gdLst>
              <a:gd name="connsiteX0" fmla="*/ 523074 w 3440922"/>
              <a:gd name="connsiteY0" fmla="*/ 0 h 3674631"/>
              <a:gd name="connsiteX1" fmla="*/ 3440922 w 3440922"/>
              <a:gd name="connsiteY1" fmla="*/ 0 h 3674631"/>
              <a:gd name="connsiteX2" fmla="*/ 3440922 w 3440922"/>
              <a:gd name="connsiteY2" fmla="*/ 3321701 h 3674631"/>
              <a:gd name="connsiteX3" fmla="*/ 3304578 w 3440922"/>
              <a:gd name="connsiteY3" fmla="*/ 3404532 h 3674631"/>
              <a:gd name="connsiteX4" fmla="*/ 2237874 w 3440922"/>
              <a:gd name="connsiteY4" fmla="*/ 3674631 h 3674631"/>
              <a:gd name="connsiteX5" fmla="*/ 0 w 3440922"/>
              <a:gd name="connsiteY5" fmla="*/ 1436757 h 3674631"/>
              <a:gd name="connsiteX6" fmla="*/ 511022 w 3440922"/>
              <a:gd name="connsiteY6" fmla="*/ 13261 h 367463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440922" h="3674631">
                <a:moveTo>
                  <a:pt x="523074" y="0"/>
                </a:moveTo>
                <a:lnTo>
                  <a:pt x="3440922" y="0"/>
                </a:lnTo>
                <a:lnTo>
                  <a:pt x="3440922" y="3321701"/>
                </a:lnTo>
                <a:lnTo>
                  <a:pt x="3304578" y="3404532"/>
                </a:lnTo>
                <a:cubicBezTo>
                  <a:pt x="2987486" y="3576786"/>
                  <a:pt x="2624107" y="3674631"/>
                  <a:pt x="2237874" y="3674631"/>
                </a:cubicBezTo>
                <a:cubicBezTo>
                  <a:pt x="1001930" y="3674631"/>
                  <a:pt x="0" y="2672701"/>
                  <a:pt x="0" y="1436757"/>
                </a:cubicBezTo>
                <a:cubicBezTo>
                  <a:pt x="0" y="896032"/>
                  <a:pt x="191776" y="400098"/>
                  <a:pt x="511022" y="1326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en-US"/>
          </a:p>
        </p:txBody>
      </p:sp>
      <p:pic>
        <p:nvPicPr>
          <p:cNvPr id="4" name="Picture 5" descr="Hallbrook Primary School - COMING SOON - HALLBOOK PRE SCHOOL">
            <a:extLst>
              <a:ext uri="{FF2B5EF4-FFF2-40B4-BE49-F238E27FC236}">
                <a16:creationId xmlns:a16="http://schemas.microsoft.com/office/drawing/2014/main" id="{BF31F9A2-7CF3-4D10-A1FB-0AE39F67297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542995" y="407063"/>
            <a:ext cx="2378947" cy="2378947"/>
          </a:xfrm>
          <a:custGeom>
            <a:avLst/>
            <a:gdLst/>
            <a:ahLst/>
            <a:cxnLst/>
            <a:rect l="l" t="t" r="r" b="b"/>
            <a:pathLst>
              <a:path w="2028107" h="1916009">
                <a:moveTo>
                  <a:pt x="35370" y="0"/>
                </a:moveTo>
                <a:lnTo>
                  <a:pt x="1992737" y="0"/>
                </a:lnTo>
                <a:cubicBezTo>
                  <a:pt x="2012271" y="0"/>
                  <a:pt x="2028107" y="15836"/>
                  <a:pt x="2028107" y="35370"/>
                </a:cubicBezTo>
                <a:lnTo>
                  <a:pt x="2028107" y="1880639"/>
                </a:lnTo>
                <a:cubicBezTo>
                  <a:pt x="2028107" y="1900173"/>
                  <a:pt x="2012271" y="1916009"/>
                  <a:pt x="1992737" y="1916009"/>
                </a:cubicBezTo>
                <a:lnTo>
                  <a:pt x="35370" y="1916009"/>
                </a:lnTo>
                <a:cubicBezTo>
                  <a:pt x="15836" y="1916009"/>
                  <a:pt x="0" y="1900173"/>
                  <a:pt x="0" y="1880639"/>
                </a:cubicBezTo>
                <a:lnTo>
                  <a:pt x="0" y="35370"/>
                </a:lnTo>
                <a:cubicBezTo>
                  <a:pt x="0" y="15836"/>
                  <a:pt x="15836" y="0"/>
                  <a:pt x="35370" y="0"/>
                </a:cubicBez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54087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811597684"/>
              </p:ext>
            </p:extLst>
          </p:nvPr>
        </p:nvGraphicFramePr>
        <p:xfrm>
          <a:off x="455105" y="572469"/>
          <a:ext cx="11592340" cy="561859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187184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EY Division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2626416">
                <a:tc>
                  <a:txBody>
                    <a:bodyPr/>
                    <a:lstStyle/>
                    <a:p>
                      <a:pPr algn="l"/>
                      <a:r>
                        <a:rPr lang="en-GB" sz="1100" u="none" dirty="0"/>
                        <a:t>Explore how quantities can be distributed equally</a:t>
                      </a:r>
                      <a:br>
                        <a:rPr lang="en-GB" sz="1100" u="none" dirty="0"/>
                      </a:br>
                      <a:endParaRPr lang="en-GB" sz="1100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Children share concrete manipulatives between a number of teddies. They explore which numbers can be shared fairly and which cannot.</a:t>
                      </a:r>
                      <a:br>
                        <a:rPr lang="en-GB" sz="1100" dirty="0"/>
                      </a:b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dirty="0"/>
                        <a:t>Children can halve using a part-part-whole. Put the whole amount into the whole and then share between the 2 parts (halves).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know mentally how numbers are halved. Some children will make the link between sharing into groups of 2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2626416">
                <a:tc>
                  <a:txBody>
                    <a:bodyPr/>
                    <a:lstStyle/>
                    <a:p>
                      <a:r>
                        <a:rPr lang="en-GB" sz="1100" u="none" dirty="0"/>
                        <a:t>Explore and represent patterns within numbers up to 10 including odds and evens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Children have opportunities to explore which numbers to 10 can be shared equally ‘odd numbers can’t be shared equally’.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I know 1, 3, 5, 7, 9 are odd numbers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I know 0, 2, 4, 6, 8 are even numbers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32198150"/>
                  </a:ext>
                </a:extLst>
              </a:tr>
            </a:tbl>
          </a:graphicData>
        </a:graphic>
      </p:graphicFrame>
      <p:pic>
        <p:nvPicPr>
          <p:cNvPr id="12" name="Picture 11">
            <a:extLst>
              <a:ext uri="{FF2B5EF4-FFF2-40B4-BE49-F238E27FC236}">
                <a16:creationId xmlns:a16="http://schemas.microsoft.com/office/drawing/2014/main" id="{D919BBAF-A8E4-AA95-3454-1234E316FDC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1955" y="1878951"/>
            <a:ext cx="3096057" cy="419158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58808959-3DA0-35C1-6018-39FACBF2981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080173" y="2774162"/>
            <a:ext cx="1267002" cy="44773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476CC29C-2397-C0C2-DFA1-4D850D73944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5394" y="2774162"/>
            <a:ext cx="1267002" cy="447737"/>
          </a:xfrm>
          <a:prstGeom prst="rect">
            <a:avLst/>
          </a:prstGeom>
        </p:spPr>
      </p:pic>
      <p:grpSp>
        <p:nvGrpSpPr>
          <p:cNvPr id="16" name="Group 15">
            <a:extLst>
              <a:ext uri="{FF2B5EF4-FFF2-40B4-BE49-F238E27FC236}">
                <a16:creationId xmlns:a16="http://schemas.microsoft.com/office/drawing/2014/main" id="{C5B1D1BF-E2BD-7940-734D-372F412B4B28}"/>
              </a:ext>
            </a:extLst>
          </p:cNvPr>
          <p:cNvGrpSpPr/>
          <p:nvPr/>
        </p:nvGrpSpPr>
        <p:grpSpPr>
          <a:xfrm>
            <a:off x="5894338" y="1878951"/>
            <a:ext cx="1028844" cy="1090782"/>
            <a:chOff x="7384411" y="2860884"/>
            <a:chExt cx="1028844" cy="1090782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34CC6219-F158-9B52-D504-1F916B31FE44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7384411" y="3456297"/>
              <a:ext cx="1028844" cy="495369"/>
            </a:xfrm>
            <a:prstGeom prst="rect">
              <a:avLst/>
            </a:prstGeom>
          </p:spPr>
        </p:pic>
        <p:cxnSp>
          <p:nvCxnSpPr>
            <p:cNvPr id="18" name="Straight Connector 17">
              <a:extLst>
                <a:ext uri="{FF2B5EF4-FFF2-40B4-BE49-F238E27FC236}">
                  <a16:creationId xmlns:a16="http://schemas.microsoft.com/office/drawing/2014/main" id="{D67A43BB-F840-18F6-0840-520020AD0AB9}"/>
                </a:ext>
              </a:extLst>
            </p:cNvPr>
            <p:cNvCxnSpPr/>
            <p:nvPr/>
          </p:nvCxnSpPr>
          <p:spPr>
            <a:xfrm flipH="1">
              <a:off x="7726017" y="3280061"/>
              <a:ext cx="172816" cy="2949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>
              <a:extLst>
                <a:ext uri="{FF2B5EF4-FFF2-40B4-BE49-F238E27FC236}">
                  <a16:creationId xmlns:a16="http://schemas.microsoft.com/office/drawing/2014/main" id="{04755A31-1003-3338-39A4-E176C082E071}"/>
                </a:ext>
              </a:extLst>
            </p:cNvPr>
            <p:cNvCxnSpPr>
              <a:cxnSpLocks/>
            </p:cNvCxnSpPr>
            <p:nvPr/>
          </p:nvCxnSpPr>
          <p:spPr>
            <a:xfrm>
              <a:off x="7958451" y="3280061"/>
              <a:ext cx="210262" cy="35945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8EB2389E-B9AC-64B0-648A-0E85DD8D0801}"/>
                </a:ext>
              </a:extLst>
            </p:cNvPr>
            <p:cNvSpPr/>
            <p:nvPr/>
          </p:nvSpPr>
          <p:spPr>
            <a:xfrm>
              <a:off x="7618501" y="2860884"/>
              <a:ext cx="560664" cy="5408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A63A6F8A-A428-D08C-B434-7EC9F615A3C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46760" y="3822797"/>
            <a:ext cx="876422" cy="54300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D85A8498-9C34-5051-0AC4-27634F3E646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63903" y="4940245"/>
            <a:ext cx="2629267" cy="676369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80B69F55-C69C-7981-AD80-67AE826AB8A6}"/>
              </a:ext>
            </a:extLst>
          </p:cNvPr>
          <p:cNvPicPr>
            <a:picLocks noChangeAspect="1"/>
          </p:cNvPicPr>
          <p:nvPr/>
        </p:nvPicPr>
        <p:blipFill rotWithShape="1">
          <a:blip r:embed="rId7"/>
          <a:srcRect t="8065"/>
          <a:stretch/>
        </p:blipFill>
        <p:spPr>
          <a:xfrm>
            <a:off x="1902727" y="4176091"/>
            <a:ext cx="2888895" cy="628283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B1648FAF-CE9F-9AB8-58A1-75C89CAAF48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201072" y="4891909"/>
            <a:ext cx="1181100" cy="10096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3713469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4298246"/>
              </p:ext>
            </p:extLst>
          </p:nvPr>
        </p:nvGraphicFramePr>
        <p:xfrm>
          <a:off x="299830" y="141366"/>
          <a:ext cx="11501106" cy="479838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5857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772790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076602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658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418499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Y1 Division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1063686">
                <a:tc>
                  <a:txBody>
                    <a:bodyPr/>
                    <a:lstStyle/>
                    <a:p>
                      <a:r>
                        <a:rPr lang="en-US" sz="1100" dirty="0"/>
                        <a:t>Children should be able to count forwards and backwards in 2s 5s and 10s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should </a:t>
                      </a:r>
                      <a:r>
                        <a:rPr lang="en-US" sz="1100" dirty="0" err="1"/>
                        <a:t>memorise</a:t>
                      </a:r>
                      <a:endParaRPr lang="en-US" sz="1100" dirty="0"/>
                    </a:p>
                    <a:p>
                      <a:r>
                        <a:rPr lang="en-US" sz="1100" dirty="0"/>
                        <a:t> and reason with numbers</a:t>
                      </a:r>
                    </a:p>
                    <a:p>
                      <a:r>
                        <a:rPr lang="en-US" sz="1100" dirty="0"/>
                        <a:t> in 2, 5 and 10 times tables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1042722">
                <a:tc>
                  <a:txBody>
                    <a:bodyPr/>
                    <a:lstStyle/>
                    <a:p>
                      <a:r>
                        <a:rPr lang="en-US" sz="1100" dirty="0"/>
                        <a:t>To make equal groups - grouping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Using Numicon to find out how many 3’s are in 15?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aseline="0" dirty="0"/>
                        <a:t>Use of arrays as a pictorial representation for division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1042722">
                <a:tc>
                  <a:txBody>
                    <a:bodyPr/>
                    <a:lstStyle/>
                    <a:p>
                      <a:r>
                        <a:rPr lang="en-US" sz="1100" dirty="0"/>
                        <a:t>To make equal groups – sharing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Children should</a:t>
                      </a:r>
                      <a:r>
                        <a:rPr lang="en-GB" sz="1100" kern="1200" baseline="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be taught to share using concrete apparatus. 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jottings to represent objects</a:t>
                      </a:r>
                    </a:p>
                    <a:p>
                      <a:r>
                        <a:rPr lang="en-GB" sz="1100" dirty="0"/>
                        <a:t>Share 9 apples between 3 plates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Can count in 2s, 5s and 10s to calculate a division problem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230754">
                <a:tc>
                  <a:txBody>
                    <a:bodyPr/>
                    <a:lstStyle/>
                    <a:p>
                      <a:r>
                        <a:rPr lang="en-US" sz="1100" dirty="0"/>
                        <a:t>To halve a number by sharing into 2 equal groups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mentally half of 12 is 6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41348030-673D-72CB-AB26-CDFB7D3ED9A4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2761"/>
          <a:stretch/>
        </p:blipFill>
        <p:spPr>
          <a:xfrm>
            <a:off x="1758816" y="3024678"/>
            <a:ext cx="1365549" cy="575525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C35F88CB-64E1-3209-ACEC-B476737F74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803047" y="1794292"/>
            <a:ext cx="2514600" cy="63817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AD8B2325-23F6-2389-A637-70019C42B6E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4974" y="1948950"/>
            <a:ext cx="1109168" cy="653748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C2F6E4F2-8DFA-0410-AA60-A10AD339F5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165" t="24882" b="25572"/>
          <a:stretch/>
        </p:blipFill>
        <p:spPr>
          <a:xfrm>
            <a:off x="1732805" y="2026464"/>
            <a:ext cx="948906" cy="49871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CA42EBD-97F4-FB75-7454-6FE4E1E20B74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165" t="24882" b="25572"/>
          <a:stretch/>
        </p:blipFill>
        <p:spPr>
          <a:xfrm>
            <a:off x="2973199" y="2052245"/>
            <a:ext cx="948906" cy="498719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356DA35D-BE0A-11F3-99FD-66838B49DAAD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76165" t="26590" r="11918" b="25572"/>
          <a:stretch/>
        </p:blipFill>
        <p:spPr>
          <a:xfrm>
            <a:off x="4369921" y="2052245"/>
            <a:ext cx="474453" cy="481532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5222C395-CF6F-A9CC-C309-9682E5C6B4B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2847" y="3121703"/>
            <a:ext cx="2326616" cy="462023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832C71A-4AD0-55F2-C5A6-588707FC6C2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499309" y="3057598"/>
            <a:ext cx="1635695" cy="366792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0D472A67-4E10-CDEC-ACFD-78CC85BF12D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193862" y="3012374"/>
            <a:ext cx="2365453" cy="457240"/>
          </a:xfrm>
          <a:prstGeom prst="rect">
            <a:avLst/>
          </a:prstGeom>
        </p:spPr>
      </p:pic>
      <p:pic>
        <p:nvPicPr>
          <p:cNvPr id="17" name="Picture 3">
            <a:extLst>
              <a:ext uri="{FF2B5EF4-FFF2-40B4-BE49-F238E27FC236}">
                <a16:creationId xmlns:a16="http://schemas.microsoft.com/office/drawing/2014/main" id="{DACBF66A-69AD-82DF-7B03-11745FA543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889" t="62088" r="36106" b="9732"/>
          <a:stretch/>
        </p:blipFill>
        <p:spPr bwMode="auto">
          <a:xfrm>
            <a:off x="5540167" y="706672"/>
            <a:ext cx="2369296" cy="45789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B4824835-CAA1-08D3-94DF-31DFA858E010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953431" y="595150"/>
            <a:ext cx="2838450" cy="695325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DEA14A5C-1FA2-1672-2F7D-BA3E66B4163F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10376589" y="641773"/>
            <a:ext cx="1424347" cy="714203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33FF4536-E924-0BDA-40A8-8369BE1086D8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894845" y="4241784"/>
            <a:ext cx="1267002" cy="447737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B63BAA32-34B6-2718-7E22-056E0A389D69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3922105" y="4117253"/>
            <a:ext cx="1267002" cy="447737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7CFC4CB9-24C7-D5F0-C571-ED8D06E4F73A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5530635" y="3939435"/>
            <a:ext cx="1670424" cy="867693"/>
          </a:xfrm>
          <a:prstGeom prst="rect">
            <a:avLst/>
          </a:prstGeom>
        </p:spPr>
      </p:pic>
      <p:grpSp>
        <p:nvGrpSpPr>
          <p:cNvPr id="25" name="Group 24">
            <a:extLst>
              <a:ext uri="{FF2B5EF4-FFF2-40B4-BE49-F238E27FC236}">
                <a16:creationId xmlns:a16="http://schemas.microsoft.com/office/drawing/2014/main" id="{C09D172A-50BE-4E8C-7BC2-4AB0F1C0A7CC}"/>
              </a:ext>
            </a:extLst>
          </p:cNvPr>
          <p:cNvGrpSpPr/>
          <p:nvPr/>
        </p:nvGrpSpPr>
        <p:grpSpPr>
          <a:xfrm>
            <a:off x="7281308" y="3848967"/>
            <a:ext cx="1028844" cy="1090782"/>
            <a:chOff x="7384411" y="2860884"/>
            <a:chExt cx="1028844" cy="1090782"/>
          </a:xfrm>
        </p:grpSpPr>
        <p:pic>
          <p:nvPicPr>
            <p:cNvPr id="26" name="Picture 25">
              <a:extLst>
                <a:ext uri="{FF2B5EF4-FFF2-40B4-BE49-F238E27FC236}">
                  <a16:creationId xmlns:a16="http://schemas.microsoft.com/office/drawing/2014/main" id="{CB69B2F5-C3CD-E5A6-8626-361F4FAA2F99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7384411" y="3456297"/>
              <a:ext cx="1028844" cy="495369"/>
            </a:xfrm>
            <a:prstGeom prst="rect">
              <a:avLst/>
            </a:prstGeom>
          </p:spPr>
        </p:pic>
        <p:cxnSp>
          <p:nvCxnSpPr>
            <p:cNvPr id="27" name="Straight Connector 26">
              <a:extLst>
                <a:ext uri="{FF2B5EF4-FFF2-40B4-BE49-F238E27FC236}">
                  <a16:creationId xmlns:a16="http://schemas.microsoft.com/office/drawing/2014/main" id="{1E4BEED5-BBC6-8F65-30AE-E7F0122C8CA1}"/>
                </a:ext>
              </a:extLst>
            </p:cNvPr>
            <p:cNvCxnSpPr/>
            <p:nvPr/>
          </p:nvCxnSpPr>
          <p:spPr>
            <a:xfrm flipH="1">
              <a:off x="7726017" y="3280061"/>
              <a:ext cx="172816" cy="294990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>
              <a:extLst>
                <a:ext uri="{FF2B5EF4-FFF2-40B4-BE49-F238E27FC236}">
                  <a16:creationId xmlns:a16="http://schemas.microsoft.com/office/drawing/2014/main" id="{FC7E41F8-264A-DB58-58F0-DC2457E25626}"/>
                </a:ext>
              </a:extLst>
            </p:cNvPr>
            <p:cNvCxnSpPr>
              <a:cxnSpLocks/>
            </p:cNvCxnSpPr>
            <p:nvPr/>
          </p:nvCxnSpPr>
          <p:spPr>
            <a:xfrm>
              <a:off x="7958451" y="3280061"/>
              <a:ext cx="210262" cy="359455"/>
            </a:xfrm>
            <a:prstGeom prst="line">
              <a:avLst/>
            </a:prstGeom>
            <a:ln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29" name="Oval 28">
              <a:extLst>
                <a:ext uri="{FF2B5EF4-FFF2-40B4-BE49-F238E27FC236}">
                  <a16:creationId xmlns:a16="http://schemas.microsoft.com/office/drawing/2014/main" id="{7C58318E-C732-6053-5736-D7A93EAA5DE8}"/>
                </a:ext>
              </a:extLst>
            </p:cNvPr>
            <p:cNvSpPr/>
            <p:nvPr/>
          </p:nvSpPr>
          <p:spPr>
            <a:xfrm>
              <a:off x="7618501" y="2860884"/>
              <a:ext cx="560664" cy="540819"/>
            </a:xfrm>
            <a:prstGeom prst="ellipse">
              <a:avLst/>
            </a:prstGeom>
            <a:solidFill>
              <a:schemeClr val="bg1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dirty="0"/>
            </a:p>
          </p:txBody>
        </p:sp>
      </p:grpSp>
    </p:spTree>
    <p:extLst>
      <p:ext uri="{BB962C8B-B14F-4D97-AF65-F5344CB8AC3E}">
        <p14:creationId xmlns:p14="http://schemas.microsoft.com/office/powerpoint/2010/main" val="37855424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65925941"/>
              </p:ext>
            </p:extLst>
          </p:nvPr>
        </p:nvGraphicFramePr>
        <p:xfrm>
          <a:off x="299830" y="141366"/>
          <a:ext cx="11592340" cy="5911565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2 Division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Make equal groups</a:t>
                      </a:r>
                    </a:p>
                    <a:p>
                      <a:r>
                        <a:rPr lang="en-US" sz="1100" dirty="0"/>
                        <a:t>Grouping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concrete resources to show the grouping of numbers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Make equal groups Sharing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Share these counters into equal groups</a:t>
                      </a:r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a bar model to show 20 shared into 4 groups: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the multiplication sentence to show the corresponding division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US" sz="1100" dirty="0"/>
                        <a:t>To divide by 2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use physical objects including fingers to count in groups of 2s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use a number line to count back in twos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mentally count back in 2s and be able to say how many 2 go into a number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075654">
                <a:tc>
                  <a:txBody>
                    <a:bodyPr/>
                    <a:lstStyle/>
                    <a:p>
                      <a:r>
                        <a:rPr lang="en-US" sz="1100" dirty="0"/>
                        <a:t>To divide by 5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use physical objects to divide by 5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  <a:tr h="682649">
                <a:tc>
                  <a:txBody>
                    <a:bodyPr/>
                    <a:lstStyle/>
                    <a:p>
                      <a:r>
                        <a:rPr lang="en-US" sz="1100" dirty="0"/>
                        <a:t>To divide by 10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To solve missing numbers within 10x table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2805483"/>
                  </a:ext>
                </a:extLst>
              </a:tr>
              <a:tr h="526774">
                <a:tc>
                  <a:txBody>
                    <a:bodyPr/>
                    <a:lstStyle/>
                    <a:p>
                      <a:r>
                        <a:rPr lang="en-US" sz="1100" dirty="0"/>
                        <a:t>Halving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Use the jottings method to share into 2 groups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know how to mentally halve numbers to 20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199777176"/>
                  </a:ext>
                </a:extLst>
              </a:tr>
              <a:tr h="526774">
                <a:tc>
                  <a:txBody>
                    <a:bodyPr/>
                    <a:lstStyle/>
                    <a:p>
                      <a:r>
                        <a:rPr lang="en-US" sz="1100" dirty="0" err="1"/>
                        <a:t>Recognise</a:t>
                      </a:r>
                      <a:r>
                        <a:rPr lang="en-US" sz="1100" dirty="0"/>
                        <a:t> odd and even numbers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Numbers ending with 1, 3, 5, 7 and 9 are odd</a:t>
                      </a:r>
                    </a:p>
                    <a:p>
                      <a:r>
                        <a:rPr lang="en-US" sz="1100" dirty="0"/>
                        <a:t>Numbers ending with 0, 2, 4, 6, 8 are even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648279982"/>
                  </a:ext>
                </a:extLst>
              </a:tr>
            </a:tbl>
          </a:graphicData>
        </a:graphic>
      </p:graphicFrame>
      <p:pic>
        <p:nvPicPr>
          <p:cNvPr id="2" name="Picture 1">
            <a:extLst>
              <a:ext uri="{FF2B5EF4-FFF2-40B4-BE49-F238E27FC236}">
                <a16:creationId xmlns:a16="http://schemas.microsoft.com/office/drawing/2014/main" id="{5C7A647D-8BD8-2B88-A8FF-EDF9A97DB46F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165" t="24882" b="25572"/>
          <a:stretch/>
        </p:blipFill>
        <p:spPr>
          <a:xfrm>
            <a:off x="1901770" y="805069"/>
            <a:ext cx="948906" cy="49871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4C30A15F-A5B8-788D-938F-4EF03AD40325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165" t="24882" b="25572"/>
          <a:stretch/>
        </p:blipFill>
        <p:spPr>
          <a:xfrm>
            <a:off x="3142164" y="830850"/>
            <a:ext cx="948906" cy="498719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F299433-9838-75E9-D633-55F694074F0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76165" t="26590" r="11918" b="25572"/>
          <a:stretch/>
        </p:blipFill>
        <p:spPr>
          <a:xfrm>
            <a:off x="4538886" y="830850"/>
            <a:ext cx="474453" cy="481532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F0C7FA01-EA09-4CCE-B73A-66362DA7C08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61155" y="716656"/>
            <a:ext cx="2994577" cy="67554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9C65BE0E-C638-A788-684E-464740ACCA1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87013" y="1689811"/>
            <a:ext cx="2910302" cy="27768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24A378A-0693-39CF-8D4E-A8C22D7042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4969" y="704201"/>
            <a:ext cx="3257964" cy="56593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74466F02-DE80-B9C3-BB41-157960AE80D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81687" y="1689811"/>
            <a:ext cx="1940409" cy="506954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82CF41F-40DC-E9BD-3CB6-41644233EBF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372734" y="1703009"/>
            <a:ext cx="1226232" cy="5289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0642AF1-354D-EA99-090A-F363DF7FE0FA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687013" y="2582368"/>
            <a:ext cx="1886501" cy="591291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3FF83D78-D11D-9E6B-C7D2-FB689F0CA0FD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562720" y="2773278"/>
            <a:ext cx="2791446" cy="323870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3C17063-300E-A5A2-6A7D-A5288C7F2CAC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742862" y="2755528"/>
            <a:ext cx="1762125" cy="4181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E6DA3F64-96B9-E647-49FD-C63354E0782F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l="56206" t="3320"/>
          <a:stretch/>
        </p:blipFill>
        <p:spPr>
          <a:xfrm>
            <a:off x="3670678" y="2548218"/>
            <a:ext cx="361105" cy="605861"/>
          </a:xfrm>
          <a:prstGeom prst="rect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35D57A71-E4BC-FD0D-1E8E-B0282299364F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1687013" y="5012721"/>
            <a:ext cx="1086480" cy="45562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8C6B9AF5-361D-7D4C-19DD-819A759A54BB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625100" y="5586167"/>
            <a:ext cx="1243013" cy="466764"/>
          </a:xfrm>
          <a:prstGeom prst="rect">
            <a:avLst/>
          </a:prstGeom>
        </p:spPr>
      </p:pic>
      <p:pic>
        <p:nvPicPr>
          <p:cNvPr id="28" name="Picture 27">
            <a:extLst>
              <a:ext uri="{FF2B5EF4-FFF2-40B4-BE49-F238E27FC236}">
                <a16:creationId xmlns:a16="http://schemas.microsoft.com/office/drawing/2014/main" id="{D18A4934-4F6C-F53C-42B0-CAD13D87501D}"/>
              </a:ext>
            </a:extLst>
          </p:cNvPr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>
          <a:xfrm>
            <a:off x="5461155" y="5582688"/>
            <a:ext cx="780619" cy="446555"/>
          </a:xfrm>
          <a:prstGeom prst="rect">
            <a:avLst/>
          </a:prstGeom>
        </p:spPr>
      </p:pic>
      <p:pic>
        <p:nvPicPr>
          <p:cNvPr id="30" name="Picture 29">
            <a:extLst>
              <a:ext uri="{FF2B5EF4-FFF2-40B4-BE49-F238E27FC236}">
                <a16:creationId xmlns:a16="http://schemas.microsoft.com/office/drawing/2014/main" id="{795C5265-1AB6-D865-4D31-0DEB825D7ED4}"/>
              </a:ext>
            </a:extLst>
          </p:cNvPr>
          <p:cNvPicPr>
            <a:picLocks noChangeAspect="1"/>
          </p:cNvPicPr>
          <p:nvPr/>
        </p:nvPicPr>
        <p:blipFill>
          <a:blip r:embed="rId15"/>
          <a:stretch>
            <a:fillRect/>
          </a:stretch>
        </p:blipFill>
        <p:spPr>
          <a:xfrm>
            <a:off x="1687013" y="4390708"/>
            <a:ext cx="1455151" cy="513583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4E8AA1B-4EC7-1128-AAF3-9A00F4AEB5A7}"/>
              </a:ext>
            </a:extLst>
          </p:cNvPr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5461155" y="4556434"/>
            <a:ext cx="1168245" cy="364407"/>
          </a:xfrm>
          <a:prstGeom prst="rect">
            <a:avLst/>
          </a:prstGeom>
        </p:spPr>
      </p:pic>
      <p:pic>
        <p:nvPicPr>
          <p:cNvPr id="34" name="Picture 33">
            <a:extLst>
              <a:ext uri="{FF2B5EF4-FFF2-40B4-BE49-F238E27FC236}">
                <a16:creationId xmlns:a16="http://schemas.microsoft.com/office/drawing/2014/main" id="{DE375E0D-843D-C383-7584-A892430F8ADD}"/>
              </a:ext>
            </a:extLst>
          </p:cNvPr>
          <p:cNvPicPr>
            <a:picLocks noChangeAspect="1"/>
          </p:cNvPicPr>
          <p:nvPr/>
        </p:nvPicPr>
        <p:blipFill>
          <a:blip r:embed="rId17"/>
          <a:stretch>
            <a:fillRect/>
          </a:stretch>
        </p:blipFill>
        <p:spPr>
          <a:xfrm>
            <a:off x="8854883" y="4683302"/>
            <a:ext cx="2426029" cy="175934"/>
          </a:xfrm>
          <a:prstGeom prst="rect">
            <a:avLst/>
          </a:prstGeom>
        </p:spPr>
      </p:pic>
      <p:pic>
        <p:nvPicPr>
          <p:cNvPr id="36" name="Picture 35">
            <a:extLst>
              <a:ext uri="{FF2B5EF4-FFF2-40B4-BE49-F238E27FC236}">
                <a16:creationId xmlns:a16="http://schemas.microsoft.com/office/drawing/2014/main" id="{1933E9D8-ADD3-D8A2-6910-F02217CD83A3}"/>
              </a:ext>
            </a:extLst>
          </p:cNvPr>
          <p:cNvPicPr>
            <a:picLocks noChangeAspect="1"/>
          </p:cNvPicPr>
          <p:nvPr/>
        </p:nvPicPr>
        <p:blipFill>
          <a:blip r:embed="rId18"/>
          <a:stretch>
            <a:fillRect/>
          </a:stretch>
        </p:blipFill>
        <p:spPr>
          <a:xfrm>
            <a:off x="6789476" y="4482950"/>
            <a:ext cx="1454149" cy="329097"/>
          </a:xfrm>
          <a:prstGeom prst="rect">
            <a:avLst/>
          </a:prstGeom>
        </p:spPr>
      </p:pic>
      <p:pic>
        <p:nvPicPr>
          <p:cNvPr id="38" name="Picture 37">
            <a:extLst>
              <a:ext uri="{FF2B5EF4-FFF2-40B4-BE49-F238E27FC236}">
                <a16:creationId xmlns:a16="http://schemas.microsoft.com/office/drawing/2014/main" id="{4621D2BA-2EC9-4373-AE1B-4060CCF12F96}"/>
              </a:ext>
            </a:extLst>
          </p:cNvPr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1654917" y="3515936"/>
            <a:ext cx="904875" cy="628650"/>
          </a:xfrm>
          <a:prstGeom prst="rect">
            <a:avLst/>
          </a:prstGeom>
        </p:spPr>
      </p:pic>
      <p:pic>
        <p:nvPicPr>
          <p:cNvPr id="40" name="Picture 39">
            <a:extLst>
              <a:ext uri="{FF2B5EF4-FFF2-40B4-BE49-F238E27FC236}">
                <a16:creationId xmlns:a16="http://schemas.microsoft.com/office/drawing/2014/main" id="{079941F1-0936-B32C-FF95-C269206B30C2}"/>
              </a:ext>
            </a:extLst>
          </p:cNvPr>
          <p:cNvPicPr>
            <a:picLocks noChangeAspect="1"/>
          </p:cNvPicPr>
          <p:nvPr/>
        </p:nvPicPr>
        <p:blipFill>
          <a:blip r:embed="rId20"/>
          <a:stretch>
            <a:fillRect/>
          </a:stretch>
        </p:blipFill>
        <p:spPr>
          <a:xfrm>
            <a:off x="5420362" y="3617979"/>
            <a:ext cx="1458153" cy="484596"/>
          </a:xfrm>
          <a:prstGeom prst="rect">
            <a:avLst/>
          </a:prstGeom>
        </p:spPr>
      </p:pic>
      <p:pic>
        <p:nvPicPr>
          <p:cNvPr id="42" name="Picture 41">
            <a:extLst>
              <a:ext uri="{FF2B5EF4-FFF2-40B4-BE49-F238E27FC236}">
                <a16:creationId xmlns:a16="http://schemas.microsoft.com/office/drawing/2014/main" id="{C9E271AE-3106-023E-854E-AA8701B0F6B3}"/>
              </a:ext>
            </a:extLst>
          </p:cNvPr>
          <p:cNvPicPr>
            <a:picLocks noChangeAspect="1"/>
          </p:cNvPicPr>
          <p:nvPr/>
        </p:nvPicPr>
        <p:blipFill>
          <a:blip r:embed="rId21"/>
          <a:stretch>
            <a:fillRect/>
          </a:stretch>
        </p:blipFill>
        <p:spPr>
          <a:xfrm>
            <a:off x="6976592" y="3704438"/>
            <a:ext cx="1267033" cy="311677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76A38CD0-C53C-133E-9A21-D9D3BC6185DF}"/>
              </a:ext>
            </a:extLst>
          </p:cNvPr>
          <p:cNvPicPr>
            <a:picLocks noChangeAspect="1"/>
          </p:cNvPicPr>
          <p:nvPr/>
        </p:nvPicPr>
        <p:blipFill>
          <a:blip r:embed="rId22"/>
          <a:stretch>
            <a:fillRect/>
          </a:stretch>
        </p:blipFill>
        <p:spPr>
          <a:xfrm>
            <a:off x="8544969" y="3796376"/>
            <a:ext cx="3264850" cy="264208"/>
          </a:xfrm>
          <a:prstGeom prst="rect">
            <a:avLst/>
          </a:prstGeom>
        </p:spPr>
      </p:pic>
      <p:pic>
        <p:nvPicPr>
          <p:cNvPr id="46" name="Picture 45">
            <a:extLst>
              <a:ext uri="{FF2B5EF4-FFF2-40B4-BE49-F238E27FC236}">
                <a16:creationId xmlns:a16="http://schemas.microsoft.com/office/drawing/2014/main" id="{08DF2937-B983-5228-0FCC-4570F9D87A3C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754951" y="3429000"/>
            <a:ext cx="1567870" cy="822701"/>
          </a:xfrm>
          <a:prstGeom prst="rect">
            <a:avLst/>
          </a:prstGeom>
        </p:spPr>
      </p:pic>
      <p:pic>
        <p:nvPicPr>
          <p:cNvPr id="48" name="Picture 47">
            <a:extLst>
              <a:ext uri="{FF2B5EF4-FFF2-40B4-BE49-F238E27FC236}">
                <a16:creationId xmlns:a16="http://schemas.microsoft.com/office/drawing/2014/main" id="{A4480F8F-549E-D66D-73BD-058B925E6130}"/>
              </a:ext>
            </a:extLst>
          </p:cNvPr>
          <p:cNvPicPr>
            <a:picLocks noChangeAspect="1"/>
          </p:cNvPicPr>
          <p:nvPr/>
        </p:nvPicPr>
        <p:blipFill>
          <a:blip r:embed="rId23"/>
          <a:stretch>
            <a:fillRect/>
          </a:stretch>
        </p:blipFill>
        <p:spPr>
          <a:xfrm>
            <a:off x="3302240" y="4340994"/>
            <a:ext cx="1168245" cy="613008"/>
          </a:xfrm>
          <a:prstGeom prst="rect">
            <a:avLst/>
          </a:prstGeom>
        </p:spPr>
      </p:pic>
      <p:pic>
        <p:nvPicPr>
          <p:cNvPr id="50" name="Picture 49">
            <a:extLst>
              <a:ext uri="{FF2B5EF4-FFF2-40B4-BE49-F238E27FC236}">
                <a16:creationId xmlns:a16="http://schemas.microsoft.com/office/drawing/2014/main" id="{B8374616-DB79-C340-1938-A8AE44936D8B}"/>
              </a:ext>
            </a:extLst>
          </p:cNvPr>
          <p:cNvPicPr>
            <a:picLocks noChangeAspect="1"/>
          </p:cNvPicPr>
          <p:nvPr/>
        </p:nvPicPr>
        <p:blipFill>
          <a:blip r:embed="rId24"/>
          <a:stretch>
            <a:fillRect/>
          </a:stretch>
        </p:blipFill>
        <p:spPr>
          <a:xfrm>
            <a:off x="2503628" y="3860963"/>
            <a:ext cx="1069886" cy="284790"/>
          </a:xfrm>
          <a:prstGeom prst="rect">
            <a:avLst/>
          </a:prstGeom>
        </p:spPr>
      </p:pic>
      <p:pic>
        <p:nvPicPr>
          <p:cNvPr id="52" name="Picture 51">
            <a:extLst>
              <a:ext uri="{FF2B5EF4-FFF2-40B4-BE49-F238E27FC236}">
                <a16:creationId xmlns:a16="http://schemas.microsoft.com/office/drawing/2014/main" id="{6CD5786C-9B1C-3700-2FB3-29AE049D9795}"/>
              </a:ext>
            </a:extLst>
          </p:cNvPr>
          <p:cNvPicPr>
            <a:picLocks noChangeAspect="1"/>
          </p:cNvPicPr>
          <p:nvPr/>
        </p:nvPicPr>
        <p:blipFill>
          <a:blip r:embed="rId25"/>
          <a:stretch>
            <a:fillRect/>
          </a:stretch>
        </p:blipFill>
        <p:spPr>
          <a:xfrm>
            <a:off x="3083518" y="5019985"/>
            <a:ext cx="671433" cy="47919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0523984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99830" y="208244"/>
          <a:ext cx="11592340" cy="66170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914110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003524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3 Division</a:t>
                      </a:r>
                    </a:p>
                    <a:p>
                      <a:pPr algn="ctr"/>
                      <a:r>
                        <a:rPr lang="en-US" sz="1200" b="1" dirty="0"/>
                        <a:t>2</a:t>
                      </a:r>
                      <a:r>
                        <a:rPr lang="en-GB" sz="1200" b="1" dirty="0"/>
                        <a:t> digit by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dirty="0"/>
                        <a:t>Sharing into groups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</a:t>
                      </a:r>
                      <a:r>
                        <a:rPr lang="en-US" sz="1100" dirty="0" err="1"/>
                        <a:t>diennes</a:t>
                      </a:r>
                      <a:r>
                        <a:rPr lang="en-US" sz="1100" dirty="0"/>
                        <a:t> or counters, children share resources equally into groups starting with the tens.</a:t>
                      </a:r>
                    </a:p>
                    <a:p>
                      <a:r>
                        <a:rPr lang="en-US" sz="1100" dirty="0"/>
                        <a:t>Where an exchange is needed,</a:t>
                      </a:r>
                    </a:p>
                    <a:p>
                      <a:r>
                        <a:rPr lang="en-US" sz="1100" dirty="0"/>
                        <a:t> children should exchange the</a:t>
                      </a:r>
                    </a:p>
                    <a:p>
                      <a:r>
                        <a:rPr lang="en-US" sz="1100" dirty="0"/>
                        <a:t> tens that cannot be shared </a:t>
                      </a:r>
                    </a:p>
                    <a:p>
                      <a:r>
                        <a:rPr lang="en-US" sz="1100" dirty="0"/>
                        <a:t>equally into the groups into ones</a:t>
                      </a:r>
                    </a:p>
                    <a:p>
                      <a:r>
                        <a:rPr lang="en-US" sz="1100" dirty="0"/>
                        <a:t> and share those.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Tens and ones drawn shared into groups. Where leftover tens cannot be shared equally, these should be shared as ones.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flexible partitioning and a bar model to share out equally.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2844000">
                <a:tc>
                  <a:txBody>
                    <a:bodyPr/>
                    <a:lstStyle/>
                    <a:p>
                      <a:r>
                        <a:rPr lang="en-US" sz="1100" dirty="0"/>
                        <a:t>Division using a number line.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Numicon can be used to show ‘How many 4s fit in 68?’ by layering 4s over the 68.</a:t>
                      </a:r>
                    </a:p>
                    <a:p>
                      <a:r>
                        <a:rPr lang="en-US" sz="1100" dirty="0"/>
                        <a:t>Introduce the number line alongside.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draw a number line and the tens and ones for the number to be divided.</a:t>
                      </a:r>
                    </a:p>
                    <a:p>
                      <a:r>
                        <a:rPr lang="en-US" sz="1100" dirty="0"/>
                        <a:t>Thinking ‘How many 4s fit in 68?’</a:t>
                      </a:r>
                    </a:p>
                    <a:p>
                      <a:r>
                        <a:rPr lang="en-US" sz="1100" dirty="0"/>
                        <a:t>Jump in chunks of 4 </a:t>
                      </a:r>
                      <a:r>
                        <a:rPr lang="en-US" sz="1100" dirty="0" err="1"/>
                        <a:t>e.g</a:t>
                      </a:r>
                      <a:r>
                        <a:rPr lang="en-US" sz="1100" dirty="0"/>
                        <a:t> 10 lots of 4 = 40 </a:t>
                      </a:r>
                    </a:p>
                    <a:p>
                      <a:r>
                        <a:rPr lang="en-US" sz="1100" dirty="0"/>
                        <a:t>Cross out the tens and ones as you use them.</a:t>
                      </a:r>
                    </a:p>
                    <a:p>
                      <a:r>
                        <a:rPr lang="en-US" sz="1100" dirty="0"/>
                        <a:t>Questions with remainders solved in the same way.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Same as pictorial with drawing the tens and ones as optional. Becomes flexible partitioning with the aid of a number line. The number line should still be encouraged. 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548000">
                <a:tc>
                  <a:txBody>
                    <a:bodyPr/>
                    <a:lstStyle/>
                    <a:p>
                      <a:r>
                        <a:rPr lang="en-US" sz="1100" dirty="0"/>
                        <a:t>Division by partitioning and flexible partitioning.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Using </a:t>
                      </a:r>
                      <a:r>
                        <a:rPr lang="en-US" sz="1100" dirty="0" err="1"/>
                        <a:t>diennes</a:t>
                      </a:r>
                      <a:r>
                        <a:rPr lang="en-US" sz="1100" dirty="0"/>
                        <a:t>, </a:t>
                      </a:r>
                      <a:r>
                        <a:rPr lang="en-US" sz="1100" dirty="0" err="1"/>
                        <a:t>numicon</a:t>
                      </a:r>
                      <a:r>
                        <a:rPr lang="en-US" sz="1100" dirty="0"/>
                        <a:t> or place value counters. Flexibly partition into multiples of the divisor.</a:t>
                      </a:r>
                    </a:p>
                    <a:p>
                      <a:r>
                        <a:rPr lang="en-US" sz="1100" dirty="0"/>
                        <a:t>A multiplication grid can be </a:t>
                      </a:r>
                    </a:p>
                    <a:p>
                      <a:r>
                        <a:rPr lang="en-US" sz="1100" dirty="0"/>
                        <a:t>used to solve times tables.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Children draw tens and ones to help flexibly partition into multiples then divide.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Mental flexible partitioning with the aid of a multiplication square.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1626778"/>
                  </a:ext>
                </a:extLst>
              </a:tr>
            </a:tbl>
          </a:graphicData>
        </a:graphic>
      </p:graphicFrame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78DFCB1-C150-45BC-B961-F07ECFA2324F}"/>
              </a:ext>
            </a:extLst>
          </p:cNvPr>
          <p:cNvCxnSpPr>
            <a:cxnSpLocks/>
          </p:cNvCxnSpPr>
          <p:nvPr/>
        </p:nvCxnSpPr>
        <p:spPr>
          <a:xfrm>
            <a:off x="6454453" y="3754470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33ED3174-19F2-4D1E-A4CE-60872CEC8F3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977126" y="3429000"/>
            <a:ext cx="2484548" cy="161934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E9486F5E-9946-45C8-8DAA-5BC2719C918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038046" y="3125183"/>
            <a:ext cx="2730996" cy="1779967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6091ED5-9061-4FDA-BF18-1DE2126D9DC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70277" y="804606"/>
            <a:ext cx="1595699" cy="905208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5895B6AF-3357-4767-AE1C-5014C827934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248400" y="1101181"/>
            <a:ext cx="2086742" cy="1217266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371B5A66-AC21-43C9-9507-00F9B95399AA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129462" y="821780"/>
            <a:ext cx="2189403" cy="1217266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2F966722-7CA2-46F4-B133-8C2880C7281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38134" y="5469687"/>
            <a:ext cx="1944671" cy="1167414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6C65F494-9A23-4E9D-9161-4827FDFE7DE6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797602" y="5725740"/>
            <a:ext cx="597000" cy="595102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FBAB5180-CF5D-457C-BDDF-5F0DD5A8055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881734" y="5663329"/>
            <a:ext cx="1552945" cy="875755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6FB1D37C-99D2-47B1-B2F9-C10004F5B948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733719" y="3185046"/>
            <a:ext cx="3196364" cy="1861847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DB63C52-0F93-48F9-A4A0-997E82E79E92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727718" y="5663329"/>
            <a:ext cx="1650094" cy="9177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61323335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99830" y="208244"/>
          <a:ext cx="11592340" cy="65239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914110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003524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4 Division</a:t>
                      </a:r>
                    </a:p>
                    <a:p>
                      <a:pPr algn="ctr"/>
                      <a:r>
                        <a:rPr lang="en-US" sz="1200" b="0" dirty="0"/>
                        <a:t>2 digit by 1 digit and 3</a:t>
                      </a:r>
                      <a:r>
                        <a:rPr lang="en-GB" sz="1200" b="0" dirty="0"/>
                        <a:t> digit by 1 digit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0">
                <a:tc>
                  <a:txBody>
                    <a:bodyPr/>
                    <a:lstStyle/>
                    <a:p>
                      <a:r>
                        <a:rPr lang="en-US" sz="1100" dirty="0"/>
                        <a:t>Bus stop division no carrying.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Bus stop method of division introduced using </a:t>
                      </a:r>
                      <a:r>
                        <a:rPr lang="en-US" sz="1100" dirty="0" err="1"/>
                        <a:t>numicon</a:t>
                      </a:r>
                      <a:r>
                        <a:rPr lang="en-US" sz="1100" dirty="0"/>
                        <a:t> to support finding how many of the divisor fits into the number. </a:t>
                      </a:r>
                    </a:p>
                    <a:p>
                      <a:r>
                        <a:rPr lang="en-US" sz="1100" dirty="0"/>
                        <a:t>Care should be taken to explain the place value e.g. 600 ÷ 3 = 200</a:t>
                      </a:r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Bus stop division with multiplication square as support.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Bus stop division using mental times tables.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2592000">
                <a:tc>
                  <a:txBody>
                    <a:bodyPr/>
                    <a:lstStyle/>
                    <a:p>
                      <a:r>
                        <a:rPr lang="en-US" sz="1100" dirty="0"/>
                        <a:t>Bus stop division with carrying.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Bus stop method where a ten or hundred is carried over to the next column. Numicon to support finding how many of the divisor fits into the number.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US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</a:tbl>
          </a:graphicData>
        </a:graphic>
      </p:graphicFrame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978DFCB1-C150-45BC-B961-F07ECFA2324F}"/>
              </a:ext>
            </a:extLst>
          </p:cNvPr>
          <p:cNvCxnSpPr>
            <a:cxnSpLocks/>
          </p:cNvCxnSpPr>
          <p:nvPr/>
        </p:nvCxnSpPr>
        <p:spPr>
          <a:xfrm>
            <a:off x="6454453" y="3754470"/>
            <a:ext cx="0" cy="4130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AB2A8EF-5DD6-464A-8B99-F9F26C3C980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0033" y="1728634"/>
            <a:ext cx="1656199" cy="1774679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E854A795-6497-4C06-A303-362CC8A179A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996799" y="1468086"/>
            <a:ext cx="1987962" cy="1147888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DB227D7C-7543-4F0A-A1ED-49F696B4EBF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6434" y="2853001"/>
            <a:ext cx="1086365" cy="1082911"/>
          </a:xfrm>
          <a:prstGeom prst="rect">
            <a:avLst/>
          </a:prstGeom>
        </p:spPr>
      </p:pic>
      <p:pic>
        <p:nvPicPr>
          <p:cNvPr id="20" name="Picture 19">
            <a:extLst>
              <a:ext uri="{FF2B5EF4-FFF2-40B4-BE49-F238E27FC236}">
                <a16:creationId xmlns:a16="http://schemas.microsoft.com/office/drawing/2014/main" id="{4084DF78-86CF-439A-8DD6-03AE95B172A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072880" y="1367386"/>
            <a:ext cx="1987962" cy="114788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9F454C5F-7953-4CB0-979C-5FA38E508F0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186840" y="4639834"/>
            <a:ext cx="1656199" cy="205693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BD0BD9D3-C136-45D9-ACDF-779EC6570FA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943600" y="4172939"/>
            <a:ext cx="2252579" cy="1328884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FB7396AD-4A57-4334-A85D-03A9AB5AA539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70437" y="5578723"/>
            <a:ext cx="1086365" cy="108291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4945C6B3-5037-4AF6-B0A4-624E093663A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808263" y="4259263"/>
            <a:ext cx="2252579" cy="13288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555476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1561" y="177497"/>
          <a:ext cx="11592340" cy="667512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82149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816626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101008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5 Division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Divide by 10, 100 and 1,000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                                                                            3,210 ÷ 10 = 321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Pupils will show jottings on their place value charts by:</a:t>
                      </a:r>
                    </a:p>
                    <a:p>
                      <a:r>
                        <a:rPr lang="en-GB" sz="1100" dirty="0"/>
                        <a:t>Divide by 10 (moving each digit 1 place to the right)</a:t>
                      </a:r>
                    </a:p>
                    <a:p>
                      <a:r>
                        <a:rPr lang="en-GB" sz="1100" dirty="0"/>
                        <a:t>Divide by 100 (moving each digit 2 places to the right)</a:t>
                      </a:r>
                    </a:p>
                    <a:p>
                      <a:r>
                        <a:rPr lang="en-GB" sz="1100" dirty="0"/>
                        <a:t>Divide by 1,000 (moving each digit 3 places to the right)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/>
                        <a:t> 64,000 ÷ 100 = 640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Short division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605 ÷ 5 = 121</a:t>
                      </a:r>
                    </a:p>
                    <a:p>
                      <a:r>
                        <a:rPr lang="en-GB" sz="1100" dirty="0"/>
                        <a:t>(One of the hundreds counters is exchanged for 10 tens)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                                       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40 ÷ 4 = 10</a:t>
                      </a:r>
                    </a:p>
                    <a:p>
                      <a:r>
                        <a:rPr lang="en-GB" sz="1100" dirty="0"/>
                        <a:t>8 ÷ 4 = 2</a:t>
                      </a:r>
                    </a:p>
                    <a:p>
                      <a:r>
                        <a:rPr lang="en-GB" sz="1100" dirty="0"/>
                        <a:t>So 48 ÷ 4 = 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  <a:tr h="1075654">
                <a:tc>
                  <a:txBody>
                    <a:bodyPr/>
                    <a:lstStyle/>
                    <a:p>
                      <a:r>
                        <a:rPr lang="en-GB" sz="1100" dirty="0"/>
                        <a:t>Divide a 4 digit number by a 1 digit number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4,892 ÷ 4 = 1,223</a:t>
                      </a:r>
                    </a:p>
                    <a:p>
                      <a:r>
                        <a:rPr lang="en-GB" sz="1100" dirty="0"/>
                        <a:t>Using exchanges (see short division)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Pupils will need to be able to partition numbers into multiples of the divisor (4).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08113183"/>
                  </a:ext>
                </a:extLst>
              </a:tr>
            </a:tbl>
          </a:graphicData>
        </a:graphic>
      </p:graphicFrame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93049E7C-B106-815A-527C-8F8FE5626D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47378" y="613029"/>
            <a:ext cx="2411306" cy="152222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1B2964B0-F22A-7699-DC2B-7C398815C25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367269" y="613029"/>
            <a:ext cx="1986814" cy="678355"/>
          </a:xfrm>
          <a:prstGeom prst="rect">
            <a:avLst/>
          </a:prstGeom>
        </p:spPr>
      </p:pic>
      <p:pic>
        <p:nvPicPr>
          <p:cNvPr id="18" name="Picture 17">
            <a:extLst>
              <a:ext uri="{FF2B5EF4-FFF2-40B4-BE49-F238E27FC236}">
                <a16:creationId xmlns:a16="http://schemas.microsoft.com/office/drawing/2014/main" id="{9A2264F2-ACAF-8794-BA33-B95444286D2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547378" y="2662128"/>
            <a:ext cx="2673487" cy="920797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A59C4AEE-5333-39DC-FB2B-60FBAC334B4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65280" y="2662128"/>
            <a:ext cx="1790792" cy="1378021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254DD12-3863-61F5-10B1-C91D0A52F244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8516119" y="2731980"/>
            <a:ext cx="1419618" cy="964713"/>
          </a:xfrm>
          <a:prstGeom prst="rect">
            <a:avLst/>
          </a:prstGeom>
        </p:spPr>
      </p:pic>
      <p:pic>
        <p:nvPicPr>
          <p:cNvPr id="29" name="Picture 28">
            <a:extLst>
              <a:ext uri="{FF2B5EF4-FFF2-40B4-BE49-F238E27FC236}">
                <a16:creationId xmlns:a16="http://schemas.microsoft.com/office/drawing/2014/main" id="{DE9929BD-AD7B-4B8F-D21B-0D6F788AC524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547378" y="4619881"/>
            <a:ext cx="2273417" cy="1416123"/>
          </a:xfrm>
          <a:prstGeom prst="rect">
            <a:avLst/>
          </a:prstGeom>
        </p:spPr>
      </p:pic>
      <p:pic>
        <p:nvPicPr>
          <p:cNvPr id="31" name="Picture 30">
            <a:extLst>
              <a:ext uri="{FF2B5EF4-FFF2-40B4-BE49-F238E27FC236}">
                <a16:creationId xmlns:a16="http://schemas.microsoft.com/office/drawing/2014/main" id="{48F673C1-0707-1B87-8FF1-3E41AF8C93AB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5431826" y="4619881"/>
            <a:ext cx="2232582" cy="1897456"/>
          </a:xfrm>
          <a:prstGeom prst="rect">
            <a:avLst/>
          </a:prstGeom>
        </p:spPr>
      </p:pic>
      <p:pic>
        <p:nvPicPr>
          <p:cNvPr id="33" name="Picture 32">
            <a:extLst>
              <a:ext uri="{FF2B5EF4-FFF2-40B4-BE49-F238E27FC236}">
                <a16:creationId xmlns:a16="http://schemas.microsoft.com/office/drawing/2014/main" id="{CAF697DA-30DA-084F-3C51-779D3713473E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8516118" y="4644041"/>
            <a:ext cx="1765305" cy="10723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1716487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AC9E992-51E7-4396-9189-C0176F25024D}"/>
              </a:ext>
            </a:extLst>
          </p:cNvPr>
          <p:cNvGraphicFramePr>
            <a:graphicFrameLocks noGrp="1"/>
          </p:cNvGraphicFramePr>
          <p:nvPr>
            <p:ph idx="1"/>
          </p:nvPr>
        </p:nvGraphicFramePr>
        <p:xfrm>
          <a:off x="221561" y="177497"/>
          <a:ext cx="11592340" cy="28041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116585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334215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748983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92557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358551">
                <a:tc>
                  <a:txBody>
                    <a:bodyPr/>
                    <a:lstStyle/>
                    <a:p>
                      <a:pPr algn="ctr"/>
                      <a:endParaRPr lang="en-GB" sz="12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911318">
                <a:tc>
                  <a:txBody>
                    <a:bodyPr/>
                    <a:lstStyle/>
                    <a:p>
                      <a:r>
                        <a:rPr lang="en-GB" sz="1100" dirty="0"/>
                        <a:t>Divide with remainders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4.894 ÷ 4 = 1,223 r2</a:t>
                      </a:r>
                    </a:p>
                    <a:p>
                      <a:r>
                        <a:rPr lang="en-GB" sz="1100" dirty="0"/>
                        <a:t>Exchanges (see short division)</a:t>
                      </a:r>
                    </a:p>
                    <a:p>
                      <a:r>
                        <a:rPr lang="en-GB" sz="1100" dirty="0"/>
                        <a:t>2 ones counters remaining = remainder 2</a:t>
                      </a:r>
                    </a:p>
                    <a:p>
                      <a:endParaRPr lang="en-GB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</a:tbl>
          </a:graphicData>
        </a:graphic>
      </p:graphicFrame>
      <p:sp>
        <p:nvSpPr>
          <p:cNvPr id="36" name="AutoShape 4" descr="https://attachments.office.net/owa/rlawrence%40thomasestley.org.uk/service.svc/s/GetAttachmentThumbnail?id=AAMkADZlZGQzNWZmLTkwZGEtNGYxOS05MjJmLWJjMzE5MzQ1N2VjYwBGAAAAAABuVU8VgnTvQbYkc8yL8fDXBwBT9wgGhtlZRYd7wQzKZC%2FmAAAAAAEMAABT9wgGhtlZRYd7wQzKZC%2FmAAEQsLBFAAABEgAQAD5zpkMRbchAgCJuai4jzMY%3D&amp;thumbnailType=2&amp;token=eyJhbGciOiJSUzI1NiIsImtpZCI6IjczRkI5QkJFRjYzNjc4RDRGN0U4NEI0NDBCQUJCMTJBMzM5RDlGOTgiLCJ0eXAiOiJKV1QiLCJ4NXQiOiJjX3VidnZZMmVOVDM2RXRFQzZ1eEtqT2RuNWcifQ.eyJvcmlnaW4iOiJodHRwczovL291dGxvb2sub2ZmaWNlMzY1LmNvbSIsInVjIjoiMTMwOTI4NjIwNmM5NGFhM2I2MzViYjkwM2Q1ZWY4YzEiLCJ2ZXIiOiJFeGNoYW5nZS5DYWxsYmFjay5WMSIsImFwcGN0eHNlbmRlciI6Ik93YURvd25sb2FkQGU1YTViZjJiLTBlYWMtNDhiOS1iYzdlLWNjNzM0ZjIxNDNjZCIsImlzc3JpbmciOiJXVyIsImFwcGN0eCI6IntcIm1zZXhjaHByb3RcIjpcIm93YVwiLFwicHVpZFwiOlwiMTE1MzgwMTEyMjMwMjkzMTg1OFwiLFwic2NvcGVcIjpcIk93YURvd25sb2FkXCIsXCJvaWRcIjpcIjFlYzg5OWQ3LTU5MGUtNGE5OC04MTJlLWYxMTVhM2QyYWRlZlwiLFwicHJpbWFyeXNpZFwiOlwiUy0xLTUtMjEtMjc4OTcxMjI1OS0yOTAzMDA1NzI3LTM0OTMxNTQ4NzMtMzU5NDUwNDNcIn0iLCJuYmYiOjE2ODY4MjE1MDMsImV4cCI6MTY4NjgyMjEwMywiaXNzIjoiMDAwMDAwMDItMDAwMC0wZmYxLWNlMDAtMDAwMDAwMDAwMDAwQGU1YTViZjJiLTBlYWMtNDhiOS1iYzdlLWNjNzM0ZjIxNDNjZCIsImF1ZCI6IjAwMDAwMDAyLTAwMDAtMGZmMS1jZTAwLTAwMDAwMDAwMDAwMC9hdHRhY2htZW50cy5vZmZpY2UubmV0QGU1YTViZjJiLTBlYWMtNDhiOS1iYzdlLWNjNzM0ZjIxNDNjZCIsImhhcHAiOiJvd2EifQ.SnGmHUvxSdIYcYhIyFpFibf9nXpRhp_HJ8n8lKr5I3aG2yCO8-yHV7SzHkGG-DMa_6PkbLK8nVuEfnb6lXzbzksVUgQAkkbDu_dEqdWCGpAYIg3I6vkdNC2am4fHiXnXXozYn0sIDYuNFg-NZL-GjmR7nqQfj8iJWB8npEV9m7Ucl5U9cbqNFRYfmR4vyqolfoL3kyc3Kbxog9xaD7OR8l50csBZEifkwWrLFwRD6vWp0f_7o-o1kJ2aGpS8kKHwosKrJh1M8XiHe2u9sfLUjuUcvSQs0itQ77zYeNyrhvafrdvfQx-4aDS_HYyAJHAacNWkbiYTV2m5G0_l05Gr0g&amp;X-OWA-CANARY=GZrNW-sxbkSSSJe0q7NX2hDsv2-DbdsYxX9u406IjdowL1tJzVuJb_t5zuaNQDqPRPq43G6T-gI.&amp;owa=outlook.office365.com&amp;scriptVer=20230602011.23&amp;animation=true">
            <a:extLst>
              <a:ext uri="{FF2B5EF4-FFF2-40B4-BE49-F238E27FC236}">
                <a16:creationId xmlns:a16="http://schemas.microsoft.com/office/drawing/2014/main" id="{4A266A6A-1058-4BE7-B211-B027E166B600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482C394-EE8D-C081-4C63-8CA89798F1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554690" y="596161"/>
            <a:ext cx="1857583" cy="141984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253F9724-8DB2-41F5-D24E-072B1DAD5D1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45402" y="707321"/>
            <a:ext cx="2480588" cy="2228619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48CF975B-8B20-3DB7-D228-1E63C10E478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544251" y="707320"/>
            <a:ext cx="2039546" cy="12106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5654063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70FCAEE4-9437-49C4-BB78-463F3E15EE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371233108"/>
              </p:ext>
            </p:extLst>
          </p:nvPr>
        </p:nvGraphicFramePr>
        <p:xfrm>
          <a:off x="299830" y="141367"/>
          <a:ext cx="11537675" cy="652456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276103">
                  <a:extLst>
                    <a:ext uri="{9D8B030D-6E8A-4147-A177-3AD203B41FA5}">
                      <a16:colId xmlns:a16="http://schemas.microsoft.com/office/drawing/2014/main" val="1603929980"/>
                    </a:ext>
                  </a:extLst>
                </a:gridCol>
                <a:gridCol w="3798628">
                  <a:extLst>
                    <a:ext uri="{9D8B030D-6E8A-4147-A177-3AD203B41FA5}">
                      <a16:colId xmlns:a16="http://schemas.microsoft.com/office/drawing/2014/main" val="3671300699"/>
                    </a:ext>
                  </a:extLst>
                </a:gridCol>
                <a:gridCol w="3086385">
                  <a:extLst>
                    <a:ext uri="{9D8B030D-6E8A-4147-A177-3AD203B41FA5}">
                      <a16:colId xmlns:a16="http://schemas.microsoft.com/office/drawing/2014/main" val="4174724058"/>
                    </a:ext>
                  </a:extLst>
                </a:gridCol>
                <a:gridCol w="3376559">
                  <a:extLst>
                    <a:ext uri="{9D8B030D-6E8A-4147-A177-3AD203B41FA5}">
                      <a16:colId xmlns:a16="http://schemas.microsoft.com/office/drawing/2014/main" val="2387021157"/>
                    </a:ext>
                  </a:extLst>
                </a:gridCol>
              </a:tblGrid>
              <a:tr h="484798">
                <a:tc>
                  <a:txBody>
                    <a:bodyPr/>
                    <a:lstStyle/>
                    <a:p>
                      <a:pPr algn="ctr"/>
                      <a:r>
                        <a:rPr lang="en-GB" sz="1200" b="1" dirty="0"/>
                        <a:t>Year 6 Division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Concrete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Pictorial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Abstract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768892805"/>
                  </a:ext>
                </a:extLst>
              </a:tr>
              <a:tr h="2666821">
                <a:tc>
                  <a:txBody>
                    <a:bodyPr/>
                    <a:lstStyle/>
                    <a:p>
                      <a:r>
                        <a:rPr lang="en-US" sz="1100" dirty="0"/>
                        <a:t>To use short division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use physical place value counters to show 8524 ÷ 4</a:t>
                      </a:r>
                    </a:p>
                    <a:p>
                      <a:endParaRPr lang="en-US" sz="1100" dirty="0"/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use jottings method to show division as a partitioning method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use partitioning to show the place value of </a:t>
                      </a:r>
                    </a:p>
                    <a:p>
                      <a:endParaRPr lang="en-US" sz="1100" dirty="0"/>
                    </a:p>
                    <a:p>
                      <a:r>
                        <a:rPr lang="en-US" sz="1100" dirty="0"/>
                        <a:t>8000 ÷ 4 = 2000</a:t>
                      </a:r>
                    </a:p>
                    <a:p>
                      <a:r>
                        <a:rPr lang="en-US" sz="1100" dirty="0"/>
                        <a:t>400 ÷ 4 = 100</a:t>
                      </a:r>
                    </a:p>
                    <a:p>
                      <a:r>
                        <a:rPr lang="en-US" sz="1100" dirty="0"/>
                        <a:t>120 ÷ 4 = 30</a:t>
                      </a:r>
                    </a:p>
                    <a:p>
                      <a:r>
                        <a:rPr lang="en-US" sz="1100" dirty="0"/>
                        <a:t>4 ÷ 4 = 1</a:t>
                      </a:r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To use the short method for division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73503"/>
                  </a:ext>
                </a:extLst>
              </a:tr>
              <a:tr h="1686472">
                <a:tc>
                  <a:txBody>
                    <a:bodyPr/>
                    <a:lstStyle/>
                    <a:p>
                      <a:r>
                        <a:rPr lang="en-US" sz="1100" dirty="0"/>
                        <a:t>Long Division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Support around squared paper and setting out the calculation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use the jottings of multiplication facts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move to the compacted</a:t>
                      </a:r>
                    </a:p>
                    <a:p>
                      <a:r>
                        <a:rPr lang="en-US" sz="1100" dirty="0"/>
                        <a:t> methos for long division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298947314"/>
                  </a:ext>
                </a:extLst>
              </a:tr>
              <a:tr h="1686472">
                <a:tc>
                  <a:txBody>
                    <a:bodyPr/>
                    <a:lstStyle/>
                    <a:p>
                      <a:r>
                        <a:rPr lang="en-US" sz="1100" dirty="0"/>
                        <a:t>Long Division with remainders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/>
                        <a:t>Support around squared paper and setting out the calculation</a:t>
                      </a:r>
                      <a:endParaRPr lang="en-GB" sz="1100" dirty="0"/>
                    </a:p>
                    <a:p>
                      <a:endParaRPr lang="en-GB" sz="1100" dirty="0"/>
                    </a:p>
                    <a:p>
                      <a:r>
                        <a:rPr lang="en-GB" sz="1100" dirty="0"/>
                        <a:t>To use rules of divisibility to support with calculations </a:t>
                      </a:r>
                    </a:p>
                    <a:p>
                      <a:r>
                        <a:rPr lang="en-GB" sz="1100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E.g.: If a number is divisible by 3 and 4, it will also be divisible by 12. 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use the jottings method as a list of multiplication facts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100" dirty="0"/>
                        <a:t>To move to the compacted </a:t>
                      </a:r>
                    </a:p>
                    <a:p>
                      <a:r>
                        <a:rPr lang="en-US" sz="1100" dirty="0"/>
                        <a:t>Method for short division</a:t>
                      </a:r>
                      <a:endParaRPr lang="en-GB" sz="11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42702450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F70838E5-B257-7AA3-A3DB-B01BF2FAC29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828" y="902485"/>
            <a:ext cx="2533650" cy="21240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C7DD8F1E-E486-FCE4-A57C-911F6F5ED0A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326012" y="2046365"/>
            <a:ext cx="1560028" cy="98019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330C262-3404-AB94-86E7-F4BF2C2F029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436496" y="3596069"/>
            <a:ext cx="2843147" cy="1149357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703BB29E-CCBC-B2C3-BA86-115B80688D8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352993" y="3378570"/>
            <a:ext cx="1189968" cy="1584357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00A0902C-1D0C-565A-F5E7-CB8F66B0A31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473319" y="5453880"/>
            <a:ext cx="2769499" cy="1103105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7AF26428-7ED8-AEE2-955C-3D290E23E69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190787" y="5172322"/>
            <a:ext cx="1390505" cy="138466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9510A26B-C48D-70DC-96F3-62D6B03C61C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515806" y="1685678"/>
            <a:ext cx="2533650" cy="922973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0836575C-7FB1-53C4-6C6E-06A57D57E5EC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705254" y="3705658"/>
            <a:ext cx="3551583" cy="9301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6918679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12124" y="365125"/>
            <a:ext cx="10941676" cy="1325563"/>
          </a:xfrm>
        </p:spPr>
        <p:txBody>
          <a:bodyPr/>
          <a:lstStyle/>
          <a:p>
            <a:r>
              <a:rPr lang="en-GB" sz="2800" b="1" u="sng" dirty="0"/>
              <a:t>Acknowledgement of sources for ideas and materials included in this policy.</a:t>
            </a:r>
            <a:br>
              <a:rPr lang="en-GB" sz="2800" dirty="0"/>
            </a:b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1972" y="1223493"/>
            <a:ext cx="11031828" cy="4953470"/>
          </a:xfrm>
        </p:spPr>
        <p:txBody>
          <a:bodyPr>
            <a:normAutofit fontScale="92500" lnSpcReduction="10000"/>
          </a:bodyPr>
          <a:lstStyle/>
          <a:p>
            <a:pPr marL="0" indent="0">
              <a:buNone/>
            </a:pPr>
            <a:r>
              <a:rPr lang="en-GB" sz="1200" i="1" dirty="0"/>
              <a:t>This policy has been adapted using sources from the following:</a:t>
            </a:r>
          </a:p>
          <a:p>
            <a:pPr marL="0" indent="0">
              <a:buNone/>
            </a:pPr>
            <a:endParaRPr lang="en-GB" sz="1200" i="1" dirty="0"/>
          </a:p>
          <a:p>
            <a:pPr marL="0" indent="0">
              <a:buNone/>
            </a:pPr>
            <a:r>
              <a:rPr lang="en-GB" sz="1200" b="1" i="1" dirty="0"/>
              <a:t>White Rose – Schemes of Learning </a:t>
            </a:r>
          </a:p>
          <a:p>
            <a:pPr marL="0" indent="0">
              <a:buNone/>
            </a:pPr>
            <a:r>
              <a:rPr lang="en-GB" sz="1200" i="1" dirty="0"/>
              <a:t>PDF schemes of work. Can be accessed free of charge here:</a:t>
            </a:r>
          </a:p>
          <a:p>
            <a:pPr marL="0" indent="0">
              <a:buNone/>
            </a:pPr>
            <a:r>
              <a:rPr lang="en-GB" sz="1200" i="1" dirty="0"/>
              <a:t>Materials taken from the White Rose Calculation Policy found here: </a:t>
            </a:r>
            <a:endParaRPr lang="en-GB" sz="1200" dirty="0"/>
          </a:p>
          <a:p>
            <a:pPr marL="0" indent="0">
              <a:buNone/>
            </a:pPr>
            <a:endParaRPr lang="en-GB" sz="1200" b="1" dirty="0"/>
          </a:p>
          <a:p>
            <a:pPr marL="0" indent="0">
              <a:buNone/>
            </a:pPr>
            <a:r>
              <a:rPr lang="en-GB" sz="1200" b="1" dirty="0"/>
              <a:t>National Centre for Excellence in the Teaching of Mathematics:</a:t>
            </a:r>
            <a:r>
              <a:rPr lang="en-GB" sz="1200" dirty="0"/>
              <a:t> </a:t>
            </a:r>
          </a:p>
          <a:p>
            <a:pPr marL="0" indent="0">
              <a:buNone/>
            </a:pPr>
            <a:r>
              <a:rPr lang="en-GB" sz="1200" dirty="0"/>
              <a:t>PowerPoint slides courtesy of the NCETM – PD Lead Support Programme 2013. Crown Copyright. Also materials used from NCETM website </a:t>
            </a:r>
            <a:r>
              <a:rPr lang="en-GB" sz="1200" u="sng" dirty="0">
                <a:hlinkClick r:id="rId2"/>
              </a:rPr>
              <a:t>https://www.ncetm.org.uk/</a:t>
            </a:r>
            <a:r>
              <a:rPr lang="en-GB" sz="1200" dirty="0"/>
              <a:t>     </a:t>
            </a:r>
          </a:p>
          <a:p>
            <a:pPr marL="0" indent="0">
              <a:buNone/>
            </a:pPr>
            <a:r>
              <a:rPr lang="en-GB" sz="1200" i="1" dirty="0"/>
              <a:t>(to access the NCETM materials, you will need to register to set up an account – this is free of charge)</a:t>
            </a:r>
            <a:endParaRPr lang="en-GB" sz="1200" dirty="0"/>
          </a:p>
          <a:p>
            <a:pPr marL="0" indent="0">
              <a:buNone/>
            </a:pPr>
            <a:r>
              <a:rPr lang="en-GB" sz="1200" b="1" dirty="0"/>
              <a:t>Leicestershire School Improvement Service:</a:t>
            </a:r>
            <a:r>
              <a:rPr lang="en-GB" sz="1200" dirty="0"/>
              <a:t> </a:t>
            </a:r>
          </a:p>
          <a:p>
            <a:pPr marL="0" indent="0">
              <a:buNone/>
            </a:pPr>
            <a:r>
              <a:rPr lang="en-GB" sz="1200" dirty="0"/>
              <a:t>Leicestershire County Council calculation policy and other training resources produced by the School Improvement Service (e.g. SAN questions for division; progression in numbers used in division calculation; other PowerPoint slides)</a:t>
            </a:r>
          </a:p>
          <a:p>
            <a:pPr marL="0" indent="0">
              <a:buNone/>
            </a:pPr>
            <a:r>
              <a:rPr lang="en-GB" sz="1200" dirty="0"/>
              <a:t> </a:t>
            </a:r>
            <a:r>
              <a:rPr lang="en-GB" sz="1200" b="1" dirty="0"/>
              <a:t>The National Strategies: </a:t>
            </a:r>
            <a:endParaRPr lang="en-GB" sz="1200" dirty="0"/>
          </a:p>
          <a:p>
            <a:pPr marL="0" indent="0">
              <a:buNone/>
            </a:pPr>
            <a:r>
              <a:rPr lang="en-GB" sz="1200" dirty="0"/>
              <a:t>Teaching Children to Calculate Mentally. </a:t>
            </a:r>
            <a:r>
              <a:rPr lang="en-GB" sz="1200" dirty="0" err="1"/>
              <a:t>DfE</a:t>
            </a:r>
            <a:r>
              <a:rPr lang="en-GB" sz="1200" dirty="0"/>
              <a:t> 2010</a:t>
            </a:r>
          </a:p>
          <a:p>
            <a:pPr marL="0" indent="0">
              <a:buNone/>
            </a:pPr>
            <a:r>
              <a:rPr lang="en-GB" sz="1200" dirty="0"/>
              <a:t>Mathematical Vocabulary. </a:t>
            </a:r>
            <a:r>
              <a:rPr lang="en-GB" sz="1200" dirty="0" err="1"/>
              <a:t>DfES</a:t>
            </a:r>
            <a:r>
              <a:rPr lang="en-GB" sz="1200" dirty="0"/>
              <a:t> 2000</a:t>
            </a:r>
          </a:p>
          <a:p>
            <a:pPr marL="0" indent="0">
              <a:buNone/>
            </a:pPr>
            <a:r>
              <a:rPr lang="en-GB" sz="1200" dirty="0"/>
              <a:t>Models and images for understanding and manipulating numbers in Year 1 to 3. </a:t>
            </a:r>
            <a:r>
              <a:rPr lang="en-GB" sz="1200" dirty="0" err="1"/>
              <a:t>DfES</a:t>
            </a:r>
            <a:r>
              <a:rPr lang="en-GB" sz="1200" dirty="0"/>
              <a:t> 2003</a:t>
            </a:r>
          </a:p>
          <a:p>
            <a:pPr marL="0" indent="0">
              <a:buNone/>
            </a:pPr>
            <a:r>
              <a:rPr lang="en-GB" sz="1200" dirty="0"/>
              <a:t> </a:t>
            </a:r>
            <a:r>
              <a:rPr lang="en-GB" sz="1200" b="1" dirty="0"/>
              <a:t>University of Northampton / Nottingham Trent University:</a:t>
            </a:r>
            <a:endParaRPr lang="en-GB" sz="1200" dirty="0"/>
          </a:p>
          <a:p>
            <a:pPr marL="0" indent="0">
              <a:buNone/>
            </a:pPr>
            <a:r>
              <a:rPr lang="en-GB" sz="1200" dirty="0"/>
              <a:t>Materials from the Maths Specialist Teacher Programme</a:t>
            </a:r>
          </a:p>
          <a:p>
            <a:pPr marL="0" indent="0">
              <a:buNone/>
            </a:pPr>
            <a:r>
              <a:rPr lang="en-GB" sz="1200" dirty="0"/>
              <a:t> 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6861946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590</TotalTime>
  <Words>5156</Words>
  <Application>Microsoft Office PowerPoint</Application>
  <PresentationFormat>Widescreen</PresentationFormat>
  <Paragraphs>1089</Paragraphs>
  <Slides>33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7" baseType="lpstr">
      <vt:lpstr>Arial</vt:lpstr>
      <vt:lpstr>Calibri</vt:lpstr>
      <vt:lpstr>Calibri Light</vt:lpstr>
      <vt:lpstr>Office Theme</vt:lpstr>
      <vt:lpstr>Success Academy Trust Calculation Policy (Primary)</vt:lpstr>
      <vt:lpstr>Addition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Subtraction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Multiplication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Division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Acknowledgement of sources for ideas and materials included in this policy. 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Mrs R Lawrence</dc:creator>
  <cp:lastModifiedBy>J Carter</cp:lastModifiedBy>
  <cp:revision>54</cp:revision>
  <dcterms:created xsi:type="dcterms:W3CDTF">2023-06-15T07:53:38Z</dcterms:created>
  <dcterms:modified xsi:type="dcterms:W3CDTF">2023-09-04T13:26:50Z</dcterms:modified>
</cp:coreProperties>
</file>